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008" r:id="rId1"/>
  </p:sldMasterIdLst>
  <p:notesMasterIdLst>
    <p:notesMasterId r:id="rId31"/>
  </p:notesMasterIdLst>
  <p:sldIdLst>
    <p:sldId id="322" r:id="rId2"/>
    <p:sldId id="357" r:id="rId3"/>
    <p:sldId id="411" r:id="rId4"/>
    <p:sldId id="410" r:id="rId5"/>
    <p:sldId id="416" r:id="rId6"/>
    <p:sldId id="399" r:id="rId7"/>
    <p:sldId id="383" r:id="rId8"/>
    <p:sldId id="388" r:id="rId9"/>
    <p:sldId id="398" r:id="rId10"/>
    <p:sldId id="389" r:id="rId11"/>
    <p:sldId id="412" r:id="rId12"/>
    <p:sldId id="400" r:id="rId13"/>
    <p:sldId id="390" r:id="rId14"/>
    <p:sldId id="397" r:id="rId15"/>
    <p:sldId id="391" r:id="rId16"/>
    <p:sldId id="415" r:id="rId17"/>
    <p:sldId id="414" r:id="rId18"/>
    <p:sldId id="424" r:id="rId19"/>
    <p:sldId id="436" r:id="rId20"/>
    <p:sldId id="437" r:id="rId21"/>
    <p:sldId id="438" r:id="rId22"/>
    <p:sldId id="425" r:id="rId23"/>
    <p:sldId id="426" r:id="rId24"/>
    <p:sldId id="430" r:id="rId25"/>
    <p:sldId id="377" r:id="rId26"/>
    <p:sldId id="432" r:id="rId27"/>
    <p:sldId id="433" r:id="rId28"/>
    <p:sldId id="434" r:id="rId29"/>
    <p:sldId id="43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23"/>
    <p:restoredTop sz="95701"/>
  </p:normalViewPr>
  <p:slideViewPr>
    <p:cSldViewPr snapToGrid="0" snapToObjects="1">
      <p:cViewPr varScale="1">
        <p:scale>
          <a:sx n="83" d="100"/>
          <a:sy n="83" d="100"/>
        </p:scale>
        <p:origin x="466" y="7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707307-16E3-1D43-8ACA-66024192230F}" type="datetimeFigureOut">
              <a:rPr lang="tr-TR" smtClean="0"/>
              <a:t>17.10.2023</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8951F3-D119-BC47-A282-21A98E47AFCF}" type="slidenum">
              <a:rPr lang="tr-TR" smtClean="0"/>
              <a:t>‹#›</a:t>
            </a:fld>
            <a:endParaRPr lang="tr-TR"/>
          </a:p>
        </p:txBody>
      </p:sp>
    </p:spTree>
    <p:extLst>
      <p:ext uri="{BB962C8B-B14F-4D97-AF65-F5344CB8AC3E}">
        <p14:creationId xmlns:p14="http://schemas.microsoft.com/office/powerpoint/2010/main" val="286808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8951F3-D119-BC47-A282-21A98E47AFCF}" type="slidenum">
              <a:rPr lang="tr-TR" smtClean="0"/>
              <a:t>1</a:t>
            </a:fld>
            <a:endParaRPr lang="tr-TR"/>
          </a:p>
        </p:txBody>
      </p:sp>
    </p:spTree>
    <p:extLst>
      <p:ext uri="{BB962C8B-B14F-4D97-AF65-F5344CB8AC3E}">
        <p14:creationId xmlns:p14="http://schemas.microsoft.com/office/powerpoint/2010/main" val="1265054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8A8951F3-D119-BC47-A282-21A98E47AFCF}" type="slidenum">
              <a:rPr lang="tr-TR" smtClean="0"/>
              <a:t>2</a:t>
            </a:fld>
            <a:endParaRPr lang="tr-TR"/>
          </a:p>
        </p:txBody>
      </p:sp>
    </p:spTree>
    <p:extLst>
      <p:ext uri="{BB962C8B-B14F-4D97-AF65-F5344CB8AC3E}">
        <p14:creationId xmlns:p14="http://schemas.microsoft.com/office/powerpoint/2010/main" val="3507151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b="1" i="0" kern="1200" dirty="0">
                <a:solidFill>
                  <a:schemeClr val="tx2"/>
                </a:solidFill>
                <a:effectLst/>
                <a:latin typeface="+mn-lt"/>
                <a:ea typeface="+mn-ea"/>
                <a:cs typeface="+mn-cs"/>
              </a:rPr>
              <a:t>Key Performance Indicator</a:t>
            </a:r>
            <a:r>
              <a:rPr lang="en-US" sz="1200" b="0" i="0" kern="1200" dirty="0">
                <a:solidFill>
                  <a:schemeClr val="tx2"/>
                </a:solidFill>
                <a:effectLst/>
                <a:latin typeface="+mn-lt"/>
                <a:ea typeface="+mn-ea"/>
                <a:cs typeface="+mn-cs"/>
              </a:rPr>
              <a:t> (</a:t>
            </a:r>
            <a:r>
              <a:rPr lang="en-US" sz="1200" b="0" i="0" kern="1200" dirty="0" err="1">
                <a:solidFill>
                  <a:schemeClr val="tx2"/>
                </a:solidFill>
                <a:effectLst/>
                <a:latin typeface="+mn-lt"/>
                <a:ea typeface="+mn-ea"/>
                <a:cs typeface="+mn-cs"/>
              </a:rPr>
              <a:t>Anahtar</a:t>
            </a:r>
            <a:r>
              <a:rPr lang="en-US" sz="1200" b="0" i="0" kern="1200" dirty="0">
                <a:solidFill>
                  <a:schemeClr val="tx2"/>
                </a:solidFill>
                <a:effectLst/>
                <a:latin typeface="+mn-lt"/>
                <a:ea typeface="+mn-ea"/>
                <a:cs typeface="+mn-cs"/>
              </a:rPr>
              <a:t> </a:t>
            </a:r>
            <a:r>
              <a:rPr lang="en-US" sz="1200" b="0" i="0" kern="1200" dirty="0" err="1">
                <a:solidFill>
                  <a:schemeClr val="tx2"/>
                </a:solidFill>
                <a:effectLst/>
                <a:latin typeface="+mn-lt"/>
                <a:ea typeface="+mn-ea"/>
                <a:cs typeface="+mn-cs"/>
              </a:rPr>
              <a:t>Performans</a:t>
            </a:r>
            <a:r>
              <a:rPr lang="en-US" sz="1200" b="0" i="0" kern="1200" dirty="0">
                <a:solidFill>
                  <a:schemeClr val="tx2"/>
                </a:solidFill>
                <a:effectLst/>
                <a:latin typeface="+mn-lt"/>
                <a:ea typeface="+mn-ea"/>
                <a:cs typeface="+mn-cs"/>
              </a:rPr>
              <a:t> </a:t>
            </a:r>
            <a:r>
              <a:rPr lang="en-US" sz="1200" b="0" i="0" kern="1200" dirty="0" err="1">
                <a:solidFill>
                  <a:schemeClr val="tx2"/>
                </a:solidFill>
                <a:effectLst/>
                <a:latin typeface="+mn-lt"/>
                <a:ea typeface="+mn-ea"/>
                <a:cs typeface="+mn-cs"/>
              </a:rPr>
              <a:t>Göstergesi</a:t>
            </a:r>
            <a:r>
              <a:rPr lang="en-US" sz="1200" b="0" i="0" kern="1200" dirty="0">
                <a:solidFill>
                  <a:schemeClr val="tx2"/>
                </a:solidFill>
                <a:effectLst/>
                <a:latin typeface="+mn-lt"/>
                <a:ea typeface="+mn-ea"/>
                <a:cs typeface="+mn-cs"/>
              </a:rPr>
              <a:t>)</a:t>
            </a:r>
            <a:endParaRPr lang="tr-TR" dirty="0"/>
          </a:p>
        </p:txBody>
      </p:sp>
      <p:sp>
        <p:nvSpPr>
          <p:cNvPr id="4" name="Alt Bilgi Yer Tutucusu 3"/>
          <p:cNvSpPr>
            <a:spLocks noGrp="1"/>
          </p:cNvSpPr>
          <p:nvPr>
            <p:ph type="ftr" sz="quarter" idx="4"/>
          </p:nvPr>
        </p:nvSpPr>
        <p:spPr/>
        <p:txBody>
          <a:bodyPr/>
          <a:lstStyle/>
          <a:p>
            <a:r>
              <a:rPr lang="en-US"/>
              <a:t>https://www.matematiksel.org/buyuk-sayilar-nasil-adlandirilir/</a:t>
            </a:r>
          </a:p>
        </p:txBody>
      </p:sp>
      <p:sp>
        <p:nvSpPr>
          <p:cNvPr id="5" name="Slayt Numarası Yer Tutucusu 4"/>
          <p:cNvSpPr>
            <a:spLocks noGrp="1"/>
          </p:cNvSpPr>
          <p:nvPr>
            <p:ph type="sldNum" sz="quarter" idx="5"/>
          </p:nvPr>
        </p:nvSpPr>
        <p:spPr/>
        <p:txBody>
          <a:bodyPr/>
          <a:lstStyle/>
          <a:p>
            <a:fld id="{841221E5-7225-48EB-A4EE-420E7BFCF705}" type="slidenum">
              <a:rPr lang="en-US" smtClean="0"/>
              <a:pPr/>
              <a:t>29</a:t>
            </a:fld>
            <a:endParaRPr lang="en-US"/>
          </a:p>
        </p:txBody>
      </p:sp>
    </p:spTree>
    <p:extLst>
      <p:ext uri="{BB962C8B-B14F-4D97-AF65-F5344CB8AC3E}">
        <p14:creationId xmlns:p14="http://schemas.microsoft.com/office/powerpoint/2010/main" val="2232034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47C25-4B4E-E54F-B4E5-95851432E6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5E5FBB-2FB7-5F40-97D5-5914BFD1D0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EBD324-07B3-1248-B4A2-E898C09B4A6E}"/>
              </a:ext>
            </a:extLst>
          </p:cNvPr>
          <p:cNvSpPr>
            <a:spLocks noGrp="1"/>
          </p:cNvSpPr>
          <p:nvPr>
            <p:ph type="dt" sz="half" idx="10"/>
          </p:nvPr>
        </p:nvSpPr>
        <p:spPr/>
        <p:txBody>
          <a:bodyPr/>
          <a:lstStyle/>
          <a:p>
            <a:fld id="{73CFD331-7546-F744-ACF6-F18EB233466D}" type="datetime1">
              <a:rPr lang="tr-TR" smtClean="0"/>
              <a:t>17.10.2023</a:t>
            </a:fld>
            <a:endParaRPr lang="en-US" dirty="0"/>
          </a:p>
        </p:txBody>
      </p:sp>
      <p:sp>
        <p:nvSpPr>
          <p:cNvPr id="5" name="Footer Placeholder 4">
            <a:extLst>
              <a:ext uri="{FF2B5EF4-FFF2-40B4-BE49-F238E27FC236}">
                <a16:creationId xmlns:a16="http://schemas.microsoft.com/office/drawing/2014/main" id="{FF7C8F6D-42D7-C94F-B3A4-470AE7DABC43}"/>
              </a:ext>
            </a:extLst>
          </p:cNvPr>
          <p:cNvSpPr>
            <a:spLocks noGrp="1"/>
          </p:cNvSpPr>
          <p:nvPr>
            <p:ph type="ftr" sz="quarter" idx="11"/>
          </p:nvPr>
        </p:nvSpPr>
        <p:spPr>
          <a:xfrm>
            <a:off x="4038600" y="6618515"/>
            <a:ext cx="4114800" cy="238579"/>
          </a:xfrm>
        </p:spPr>
        <p:txBody>
          <a:bodyPr/>
          <a:lstStyle/>
          <a:p>
            <a:r>
              <a:rPr lang="en-US" dirty="0"/>
              <a:t>© Ahmet </a:t>
            </a:r>
            <a:r>
              <a:rPr lang="en-US" dirty="0" err="1"/>
              <a:t>Arif</a:t>
            </a:r>
            <a:r>
              <a:rPr lang="en-US" dirty="0"/>
              <a:t> AYDIN, 2022</a:t>
            </a:r>
          </a:p>
        </p:txBody>
      </p:sp>
      <p:sp>
        <p:nvSpPr>
          <p:cNvPr id="6" name="Slide Number Placeholder 5">
            <a:extLst>
              <a:ext uri="{FF2B5EF4-FFF2-40B4-BE49-F238E27FC236}">
                <a16:creationId xmlns:a16="http://schemas.microsoft.com/office/drawing/2014/main" id="{A3233477-960D-F141-BC30-3C10618301F9}"/>
              </a:ext>
            </a:extLst>
          </p:cNvPr>
          <p:cNvSpPr>
            <a:spLocks noGrp="1"/>
          </p:cNvSpPr>
          <p:nvPr>
            <p:ph type="sldNum" sz="quarter" idx="12"/>
          </p:nvPr>
        </p:nvSpPr>
        <p:spPr>
          <a:xfrm>
            <a:off x="10254343" y="6596743"/>
            <a:ext cx="1937657" cy="272143"/>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8088985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F00E5-C1E0-BB45-A997-1FF55C4746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FD4BD3-D047-E044-B104-279564808A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A392CE-63AC-DD4B-A679-70D5A547B558}"/>
              </a:ext>
            </a:extLst>
          </p:cNvPr>
          <p:cNvSpPr>
            <a:spLocks noGrp="1"/>
          </p:cNvSpPr>
          <p:nvPr>
            <p:ph type="dt" sz="half" idx="10"/>
          </p:nvPr>
        </p:nvSpPr>
        <p:spPr/>
        <p:txBody>
          <a:bodyPr/>
          <a:lstStyle/>
          <a:p>
            <a:fld id="{05B50332-167B-A648-BC5E-8054FCA407A7}" type="datetime1">
              <a:rPr lang="tr-TR" smtClean="0"/>
              <a:t>17.10.2023</a:t>
            </a:fld>
            <a:endParaRPr lang="en-US" dirty="0"/>
          </a:p>
        </p:txBody>
      </p:sp>
      <p:sp>
        <p:nvSpPr>
          <p:cNvPr id="5" name="Footer Placeholder 4">
            <a:extLst>
              <a:ext uri="{FF2B5EF4-FFF2-40B4-BE49-F238E27FC236}">
                <a16:creationId xmlns:a16="http://schemas.microsoft.com/office/drawing/2014/main" id="{C946F25D-AEF4-0543-82CA-A7F4427F9ABD}"/>
              </a:ext>
            </a:extLst>
          </p:cNvPr>
          <p:cNvSpPr>
            <a:spLocks noGrp="1"/>
          </p:cNvSpPr>
          <p:nvPr>
            <p:ph type="ftr" sz="quarter" idx="11"/>
          </p:nvPr>
        </p:nvSpPr>
        <p:spPr/>
        <p:txBody>
          <a:bodyPr/>
          <a:lstStyle/>
          <a:p>
            <a:r>
              <a:rPr lang="en-US"/>
              <a:t>© Ahmet Arif AYDIN, 2022</a:t>
            </a:r>
            <a:endParaRPr lang="en-US" dirty="0"/>
          </a:p>
        </p:txBody>
      </p:sp>
      <p:sp>
        <p:nvSpPr>
          <p:cNvPr id="6" name="Slide Number Placeholder 5">
            <a:extLst>
              <a:ext uri="{FF2B5EF4-FFF2-40B4-BE49-F238E27FC236}">
                <a16:creationId xmlns:a16="http://schemas.microsoft.com/office/drawing/2014/main" id="{F97143EB-4860-454D-A95C-754619089DED}"/>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83317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7D9CC0-E483-A047-B170-3287E853C4F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133DD9-B193-0F4C-86EC-EF1336D4B2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8AE234-CE0C-8546-B54F-1BC5C866E0D7}"/>
              </a:ext>
            </a:extLst>
          </p:cNvPr>
          <p:cNvSpPr>
            <a:spLocks noGrp="1"/>
          </p:cNvSpPr>
          <p:nvPr>
            <p:ph type="dt" sz="half" idx="10"/>
          </p:nvPr>
        </p:nvSpPr>
        <p:spPr/>
        <p:txBody>
          <a:bodyPr/>
          <a:lstStyle/>
          <a:p>
            <a:fld id="{C6F13B5B-88BE-674E-85E1-7CFFF436B795}" type="datetime1">
              <a:rPr lang="tr-TR" smtClean="0"/>
              <a:t>17.10.2023</a:t>
            </a:fld>
            <a:endParaRPr lang="en-US" dirty="0"/>
          </a:p>
        </p:txBody>
      </p:sp>
      <p:sp>
        <p:nvSpPr>
          <p:cNvPr id="5" name="Footer Placeholder 4">
            <a:extLst>
              <a:ext uri="{FF2B5EF4-FFF2-40B4-BE49-F238E27FC236}">
                <a16:creationId xmlns:a16="http://schemas.microsoft.com/office/drawing/2014/main" id="{F44654B9-E1DE-C742-939B-D5E157DCF880}"/>
              </a:ext>
            </a:extLst>
          </p:cNvPr>
          <p:cNvSpPr>
            <a:spLocks noGrp="1"/>
          </p:cNvSpPr>
          <p:nvPr>
            <p:ph type="ftr" sz="quarter" idx="11"/>
          </p:nvPr>
        </p:nvSpPr>
        <p:spPr/>
        <p:txBody>
          <a:bodyPr/>
          <a:lstStyle/>
          <a:p>
            <a:r>
              <a:rPr lang="en-US"/>
              <a:t>© Ahmet Arif AYDIN, 2022</a:t>
            </a:r>
            <a:endParaRPr lang="en-US" dirty="0"/>
          </a:p>
        </p:txBody>
      </p:sp>
      <p:sp>
        <p:nvSpPr>
          <p:cNvPr id="6" name="Slide Number Placeholder 5">
            <a:extLst>
              <a:ext uri="{FF2B5EF4-FFF2-40B4-BE49-F238E27FC236}">
                <a16:creationId xmlns:a16="http://schemas.microsoft.com/office/drawing/2014/main" id="{039836EE-2AD8-424B-AA57-3E3528617870}"/>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79202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3338" y="631335"/>
            <a:ext cx="10125863" cy="5725016"/>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4FA1CC7F-241F-4046-921B-BBECE1B14D5E}" type="datetime1">
              <a:rPr lang="en-US" smtClean="0"/>
              <a:t>10/17/2023</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38489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3338" y="631335"/>
            <a:ext cx="10125863" cy="5725016"/>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4FA1CC7F-241F-4046-921B-BBECE1B14D5E}" type="datetime1">
              <a:rPr lang="en-US" smtClean="0"/>
              <a:t>10/17/2023</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072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3338" y="631335"/>
            <a:ext cx="10125863" cy="5725016"/>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4FA1CC7F-241F-4046-921B-BBECE1B14D5E}" type="datetime1">
              <a:rPr lang="en-US" smtClean="0"/>
              <a:t>10/17/2023</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7016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3338" y="631335"/>
            <a:ext cx="10125863" cy="5725016"/>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4FA1CC7F-241F-4046-921B-BBECE1B14D5E}" type="datetime1">
              <a:rPr lang="en-US" smtClean="0"/>
              <a:t>10/17/2023</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12808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3338" y="631335"/>
            <a:ext cx="10125863" cy="5725016"/>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4FA1CC7F-241F-4046-921B-BBECE1B14D5E}" type="datetime1">
              <a:rPr lang="en-US" smtClean="0"/>
              <a:t>10/17/2023</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44251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3338" y="631335"/>
            <a:ext cx="10125863" cy="5725016"/>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4FA1CC7F-241F-4046-921B-BBECE1B14D5E}" type="datetime1">
              <a:rPr lang="en-US" smtClean="0"/>
              <a:t>10/17/2023</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77797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3338" y="631335"/>
            <a:ext cx="10125863" cy="5725016"/>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4FA1CC7F-241F-4046-921B-BBECE1B14D5E}" type="datetime1">
              <a:rPr lang="en-US" smtClean="0"/>
              <a:t>10/17/2023</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799498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3FCFD-491B-514B-A969-1FCE094AF9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E3E3DB-50D6-0A4C-8F48-E42356AD85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3F6ACE-8A38-3B42-A9FD-FE3D6C7D5687}"/>
              </a:ext>
            </a:extLst>
          </p:cNvPr>
          <p:cNvSpPr>
            <a:spLocks noGrp="1"/>
          </p:cNvSpPr>
          <p:nvPr>
            <p:ph type="dt" sz="half" idx="10"/>
          </p:nvPr>
        </p:nvSpPr>
        <p:spPr/>
        <p:txBody>
          <a:bodyPr/>
          <a:lstStyle/>
          <a:p>
            <a:fld id="{01780748-EAFE-7D44-8353-7AD30285D011}" type="datetime1">
              <a:rPr lang="tr-TR" smtClean="0"/>
              <a:t>17.10.2023</a:t>
            </a:fld>
            <a:endParaRPr lang="en-US" dirty="0"/>
          </a:p>
        </p:txBody>
      </p:sp>
      <p:sp>
        <p:nvSpPr>
          <p:cNvPr id="5" name="Footer Placeholder 4">
            <a:extLst>
              <a:ext uri="{FF2B5EF4-FFF2-40B4-BE49-F238E27FC236}">
                <a16:creationId xmlns:a16="http://schemas.microsoft.com/office/drawing/2014/main" id="{C86E71C2-4074-FB4F-B95B-202AB8C28F49}"/>
              </a:ext>
            </a:extLst>
          </p:cNvPr>
          <p:cNvSpPr>
            <a:spLocks noGrp="1"/>
          </p:cNvSpPr>
          <p:nvPr>
            <p:ph type="ftr" sz="quarter" idx="11"/>
          </p:nvPr>
        </p:nvSpPr>
        <p:spPr>
          <a:xfrm>
            <a:off x="4038600" y="6596743"/>
            <a:ext cx="4114800" cy="261257"/>
          </a:xfrm>
        </p:spPr>
        <p:txBody>
          <a:bodyPr/>
          <a:lstStyle/>
          <a:p>
            <a:r>
              <a:rPr lang="en-US" dirty="0"/>
              <a:t>© Ahmet </a:t>
            </a:r>
            <a:r>
              <a:rPr lang="en-US" dirty="0" err="1"/>
              <a:t>Arif</a:t>
            </a:r>
            <a:r>
              <a:rPr lang="en-US" dirty="0"/>
              <a:t> AYDIN, 2022</a:t>
            </a:r>
          </a:p>
        </p:txBody>
      </p:sp>
      <p:sp>
        <p:nvSpPr>
          <p:cNvPr id="6" name="Slide Number Placeholder 5">
            <a:extLst>
              <a:ext uri="{FF2B5EF4-FFF2-40B4-BE49-F238E27FC236}">
                <a16:creationId xmlns:a16="http://schemas.microsoft.com/office/drawing/2014/main" id="{BD24BF1A-7026-7441-B659-D70ED129163F}"/>
              </a:ext>
            </a:extLst>
          </p:cNvPr>
          <p:cNvSpPr>
            <a:spLocks noGrp="1"/>
          </p:cNvSpPr>
          <p:nvPr>
            <p:ph type="sldNum" sz="quarter" idx="12"/>
          </p:nvPr>
        </p:nvSpPr>
        <p:spPr>
          <a:xfrm>
            <a:off x="9448800" y="6596743"/>
            <a:ext cx="2743200" cy="238577"/>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37247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5D452-561C-314E-A446-585301E514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A14B5B-A170-D649-B62B-5030B7F747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337168-651B-014B-8514-6F1FCF5CD960}"/>
              </a:ext>
            </a:extLst>
          </p:cNvPr>
          <p:cNvSpPr>
            <a:spLocks noGrp="1"/>
          </p:cNvSpPr>
          <p:nvPr>
            <p:ph type="dt" sz="half" idx="10"/>
          </p:nvPr>
        </p:nvSpPr>
        <p:spPr/>
        <p:txBody>
          <a:bodyPr/>
          <a:lstStyle/>
          <a:p>
            <a:fld id="{D0002499-A076-614A-B529-46336A86FD70}" type="datetime1">
              <a:rPr lang="tr-TR" smtClean="0"/>
              <a:t>17.10.2023</a:t>
            </a:fld>
            <a:endParaRPr lang="en-US" dirty="0"/>
          </a:p>
        </p:txBody>
      </p:sp>
      <p:sp>
        <p:nvSpPr>
          <p:cNvPr id="5" name="Footer Placeholder 4">
            <a:extLst>
              <a:ext uri="{FF2B5EF4-FFF2-40B4-BE49-F238E27FC236}">
                <a16:creationId xmlns:a16="http://schemas.microsoft.com/office/drawing/2014/main" id="{7E4E592B-5707-2D42-B533-B24481706090}"/>
              </a:ext>
            </a:extLst>
          </p:cNvPr>
          <p:cNvSpPr>
            <a:spLocks noGrp="1"/>
          </p:cNvSpPr>
          <p:nvPr>
            <p:ph type="ftr" sz="quarter" idx="11"/>
          </p:nvPr>
        </p:nvSpPr>
        <p:spPr/>
        <p:txBody>
          <a:bodyPr/>
          <a:lstStyle/>
          <a:p>
            <a:r>
              <a:rPr lang="en-US"/>
              <a:t>© Ahmet Arif AYDIN, 2022</a:t>
            </a:r>
            <a:endParaRPr lang="en-US" dirty="0"/>
          </a:p>
        </p:txBody>
      </p:sp>
      <p:sp>
        <p:nvSpPr>
          <p:cNvPr id="6" name="Slide Number Placeholder 5">
            <a:extLst>
              <a:ext uri="{FF2B5EF4-FFF2-40B4-BE49-F238E27FC236}">
                <a16:creationId xmlns:a16="http://schemas.microsoft.com/office/drawing/2014/main" id="{9C33A95B-7690-FD43-95A7-8F98006E01A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51162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F4DE8-E128-BC4E-BE2B-93AEC38CFD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D90A35-4E92-5845-A727-ED6367518B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64F5C7-D18E-C345-8B45-6F42BB9D18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6D2F07-69C0-D044-B32E-92ABED9BFBB6}"/>
              </a:ext>
            </a:extLst>
          </p:cNvPr>
          <p:cNvSpPr>
            <a:spLocks noGrp="1"/>
          </p:cNvSpPr>
          <p:nvPr>
            <p:ph type="dt" sz="half" idx="10"/>
          </p:nvPr>
        </p:nvSpPr>
        <p:spPr/>
        <p:txBody>
          <a:bodyPr/>
          <a:lstStyle/>
          <a:p>
            <a:fld id="{ABDB26E3-91BB-0A4B-A1F7-1C45B23E960A}" type="datetime1">
              <a:rPr lang="tr-TR" smtClean="0"/>
              <a:t>17.10.2023</a:t>
            </a:fld>
            <a:endParaRPr lang="en-US" dirty="0"/>
          </a:p>
        </p:txBody>
      </p:sp>
      <p:sp>
        <p:nvSpPr>
          <p:cNvPr id="6" name="Footer Placeholder 5">
            <a:extLst>
              <a:ext uri="{FF2B5EF4-FFF2-40B4-BE49-F238E27FC236}">
                <a16:creationId xmlns:a16="http://schemas.microsoft.com/office/drawing/2014/main" id="{EB8461A0-FFAC-9444-B92C-DA78C182DA08}"/>
              </a:ext>
            </a:extLst>
          </p:cNvPr>
          <p:cNvSpPr>
            <a:spLocks noGrp="1"/>
          </p:cNvSpPr>
          <p:nvPr>
            <p:ph type="ftr" sz="quarter" idx="11"/>
          </p:nvPr>
        </p:nvSpPr>
        <p:spPr/>
        <p:txBody>
          <a:bodyPr/>
          <a:lstStyle/>
          <a:p>
            <a:r>
              <a:rPr lang="en-US"/>
              <a:t>© Ahmet Arif AYDIN, 2022</a:t>
            </a:r>
            <a:endParaRPr lang="en-US" dirty="0"/>
          </a:p>
        </p:txBody>
      </p:sp>
      <p:sp>
        <p:nvSpPr>
          <p:cNvPr id="7" name="Slide Number Placeholder 6">
            <a:extLst>
              <a:ext uri="{FF2B5EF4-FFF2-40B4-BE49-F238E27FC236}">
                <a16:creationId xmlns:a16="http://schemas.microsoft.com/office/drawing/2014/main" id="{3BB93727-F0FA-914E-8B2A-66BC3DCF6263}"/>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8529691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D96A-9983-094A-8166-FA4236FF6D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280E2B-B9FC-C94B-9A94-0B2F53236B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9EE7E8-27EC-874A-A5D9-EF7B0E2252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B79DE5-93F3-644C-A402-63614F561A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F9C440-A8C2-874E-B3A9-DB4E046502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E5420C-B448-9740-820B-73BE4F8F3555}"/>
              </a:ext>
            </a:extLst>
          </p:cNvPr>
          <p:cNvSpPr>
            <a:spLocks noGrp="1"/>
          </p:cNvSpPr>
          <p:nvPr>
            <p:ph type="dt" sz="half" idx="10"/>
          </p:nvPr>
        </p:nvSpPr>
        <p:spPr/>
        <p:txBody>
          <a:bodyPr/>
          <a:lstStyle/>
          <a:p>
            <a:fld id="{FE066347-8428-A841-988D-AF68F3C5EA7F}" type="datetime1">
              <a:rPr lang="tr-TR" smtClean="0"/>
              <a:t>17.10.2023</a:t>
            </a:fld>
            <a:endParaRPr lang="en-US" dirty="0"/>
          </a:p>
        </p:txBody>
      </p:sp>
      <p:sp>
        <p:nvSpPr>
          <p:cNvPr id="8" name="Footer Placeholder 7">
            <a:extLst>
              <a:ext uri="{FF2B5EF4-FFF2-40B4-BE49-F238E27FC236}">
                <a16:creationId xmlns:a16="http://schemas.microsoft.com/office/drawing/2014/main" id="{95424F41-F91D-EB4A-A25C-C2BAF2288FBA}"/>
              </a:ext>
            </a:extLst>
          </p:cNvPr>
          <p:cNvSpPr>
            <a:spLocks noGrp="1"/>
          </p:cNvSpPr>
          <p:nvPr>
            <p:ph type="ftr" sz="quarter" idx="11"/>
          </p:nvPr>
        </p:nvSpPr>
        <p:spPr/>
        <p:txBody>
          <a:bodyPr/>
          <a:lstStyle/>
          <a:p>
            <a:r>
              <a:rPr lang="en-US"/>
              <a:t>© Ahmet Arif AYDIN, 2022</a:t>
            </a:r>
            <a:endParaRPr lang="en-US" dirty="0"/>
          </a:p>
        </p:txBody>
      </p:sp>
      <p:sp>
        <p:nvSpPr>
          <p:cNvPr id="9" name="Slide Number Placeholder 8">
            <a:extLst>
              <a:ext uri="{FF2B5EF4-FFF2-40B4-BE49-F238E27FC236}">
                <a16:creationId xmlns:a16="http://schemas.microsoft.com/office/drawing/2014/main" id="{8597038C-027E-D448-A5D5-CAFFB2E6D2B3}"/>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33366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E8DE-D8C3-B242-A8EC-F62C878506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036F3C-4CBF-0A45-8E17-CB8670A76645}"/>
              </a:ext>
            </a:extLst>
          </p:cNvPr>
          <p:cNvSpPr>
            <a:spLocks noGrp="1"/>
          </p:cNvSpPr>
          <p:nvPr>
            <p:ph type="dt" sz="half" idx="10"/>
          </p:nvPr>
        </p:nvSpPr>
        <p:spPr/>
        <p:txBody>
          <a:bodyPr/>
          <a:lstStyle/>
          <a:p>
            <a:fld id="{E75BE377-A0AD-5C4C-8AFE-6BB75E29A950}" type="datetime1">
              <a:rPr lang="tr-TR" smtClean="0"/>
              <a:t>17.10.2023</a:t>
            </a:fld>
            <a:endParaRPr lang="en-US" dirty="0"/>
          </a:p>
        </p:txBody>
      </p:sp>
      <p:sp>
        <p:nvSpPr>
          <p:cNvPr id="4" name="Footer Placeholder 3">
            <a:extLst>
              <a:ext uri="{FF2B5EF4-FFF2-40B4-BE49-F238E27FC236}">
                <a16:creationId xmlns:a16="http://schemas.microsoft.com/office/drawing/2014/main" id="{08846038-4F0A-974F-BEB8-FA2027330D60}"/>
              </a:ext>
            </a:extLst>
          </p:cNvPr>
          <p:cNvSpPr>
            <a:spLocks noGrp="1"/>
          </p:cNvSpPr>
          <p:nvPr>
            <p:ph type="ftr" sz="quarter" idx="11"/>
          </p:nvPr>
        </p:nvSpPr>
        <p:spPr/>
        <p:txBody>
          <a:bodyPr/>
          <a:lstStyle/>
          <a:p>
            <a:r>
              <a:rPr lang="en-US"/>
              <a:t>© Ahmet Arif AYDIN, 2022</a:t>
            </a:r>
            <a:endParaRPr lang="en-US" dirty="0"/>
          </a:p>
        </p:txBody>
      </p:sp>
      <p:sp>
        <p:nvSpPr>
          <p:cNvPr id="5" name="Slide Number Placeholder 4">
            <a:extLst>
              <a:ext uri="{FF2B5EF4-FFF2-40B4-BE49-F238E27FC236}">
                <a16:creationId xmlns:a16="http://schemas.microsoft.com/office/drawing/2014/main" id="{DADEBD66-58AF-2B47-A250-3B3321FD5E6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9804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501FAB-43B1-0F49-BC7D-BD53F7C44F45}"/>
              </a:ext>
            </a:extLst>
          </p:cNvPr>
          <p:cNvSpPr>
            <a:spLocks noGrp="1"/>
          </p:cNvSpPr>
          <p:nvPr>
            <p:ph type="dt" sz="half" idx="10"/>
          </p:nvPr>
        </p:nvSpPr>
        <p:spPr/>
        <p:txBody>
          <a:bodyPr/>
          <a:lstStyle/>
          <a:p>
            <a:fld id="{1AF90058-FB32-754E-88EB-90553BBE7DCC}" type="datetime1">
              <a:rPr lang="tr-TR" smtClean="0"/>
              <a:t>17.10.2023</a:t>
            </a:fld>
            <a:endParaRPr lang="en-US" dirty="0"/>
          </a:p>
        </p:txBody>
      </p:sp>
      <p:sp>
        <p:nvSpPr>
          <p:cNvPr id="3" name="Footer Placeholder 2">
            <a:extLst>
              <a:ext uri="{FF2B5EF4-FFF2-40B4-BE49-F238E27FC236}">
                <a16:creationId xmlns:a16="http://schemas.microsoft.com/office/drawing/2014/main" id="{B04D3164-28FA-3242-B745-3DCD30F4C04B}"/>
              </a:ext>
            </a:extLst>
          </p:cNvPr>
          <p:cNvSpPr>
            <a:spLocks noGrp="1"/>
          </p:cNvSpPr>
          <p:nvPr>
            <p:ph type="ftr" sz="quarter" idx="11"/>
          </p:nvPr>
        </p:nvSpPr>
        <p:spPr/>
        <p:txBody>
          <a:bodyPr/>
          <a:lstStyle/>
          <a:p>
            <a:r>
              <a:rPr lang="en-US"/>
              <a:t>© Ahmet Arif AYDIN, 2022</a:t>
            </a:r>
            <a:endParaRPr lang="en-US" dirty="0"/>
          </a:p>
        </p:txBody>
      </p:sp>
      <p:sp>
        <p:nvSpPr>
          <p:cNvPr id="4" name="Slide Number Placeholder 3">
            <a:extLst>
              <a:ext uri="{FF2B5EF4-FFF2-40B4-BE49-F238E27FC236}">
                <a16:creationId xmlns:a16="http://schemas.microsoft.com/office/drawing/2014/main" id="{63E34A44-AD9C-DD47-82C9-542A425F295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5314293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43C45-55A3-4749-9357-2DD6293752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C4819B-F7DF-C748-9682-AB2EEC2381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7C526D-B7AD-7844-852D-FAC36BABC1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A06B96-1A85-684A-908D-44AD978DFDBC}"/>
              </a:ext>
            </a:extLst>
          </p:cNvPr>
          <p:cNvSpPr>
            <a:spLocks noGrp="1"/>
          </p:cNvSpPr>
          <p:nvPr>
            <p:ph type="dt" sz="half" idx="10"/>
          </p:nvPr>
        </p:nvSpPr>
        <p:spPr/>
        <p:txBody>
          <a:bodyPr/>
          <a:lstStyle/>
          <a:p>
            <a:fld id="{AD7B59AE-1EA0-5F46-A55C-C99E786FBC2D}" type="datetime1">
              <a:rPr lang="tr-TR" smtClean="0"/>
              <a:t>17.10.2023</a:t>
            </a:fld>
            <a:endParaRPr lang="en-US" dirty="0"/>
          </a:p>
        </p:txBody>
      </p:sp>
      <p:sp>
        <p:nvSpPr>
          <p:cNvPr id="6" name="Footer Placeholder 5">
            <a:extLst>
              <a:ext uri="{FF2B5EF4-FFF2-40B4-BE49-F238E27FC236}">
                <a16:creationId xmlns:a16="http://schemas.microsoft.com/office/drawing/2014/main" id="{F38FCA09-5CE3-E043-906A-2C0C60CDF582}"/>
              </a:ext>
            </a:extLst>
          </p:cNvPr>
          <p:cNvSpPr>
            <a:spLocks noGrp="1"/>
          </p:cNvSpPr>
          <p:nvPr>
            <p:ph type="ftr" sz="quarter" idx="11"/>
          </p:nvPr>
        </p:nvSpPr>
        <p:spPr/>
        <p:txBody>
          <a:bodyPr/>
          <a:lstStyle/>
          <a:p>
            <a:r>
              <a:rPr lang="en-US"/>
              <a:t>© Ahmet Arif AYDIN, 2022</a:t>
            </a:r>
            <a:endParaRPr lang="en-US" dirty="0"/>
          </a:p>
        </p:txBody>
      </p:sp>
      <p:sp>
        <p:nvSpPr>
          <p:cNvPr id="7" name="Slide Number Placeholder 6">
            <a:extLst>
              <a:ext uri="{FF2B5EF4-FFF2-40B4-BE49-F238E27FC236}">
                <a16:creationId xmlns:a16="http://schemas.microsoft.com/office/drawing/2014/main" id="{0D6EFA3C-4503-DC47-A716-95DC2650DC39}"/>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9044371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14E19-9014-0646-BADC-1C05747D34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804991-D2AF-6F49-87F8-48BD1EBF4F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506A72-BAB8-CC41-8EFA-79F2653F29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50A4EA-552D-6C4E-A209-3CD042CBDF30}"/>
              </a:ext>
            </a:extLst>
          </p:cNvPr>
          <p:cNvSpPr>
            <a:spLocks noGrp="1"/>
          </p:cNvSpPr>
          <p:nvPr>
            <p:ph type="dt" sz="half" idx="10"/>
          </p:nvPr>
        </p:nvSpPr>
        <p:spPr/>
        <p:txBody>
          <a:bodyPr/>
          <a:lstStyle/>
          <a:p>
            <a:fld id="{61815518-C11E-7C4F-9A48-D15B2E255909}" type="datetime1">
              <a:rPr lang="tr-TR" smtClean="0"/>
              <a:t>17.10.2023</a:t>
            </a:fld>
            <a:endParaRPr lang="en-US" dirty="0"/>
          </a:p>
        </p:txBody>
      </p:sp>
      <p:sp>
        <p:nvSpPr>
          <p:cNvPr id="6" name="Footer Placeholder 5">
            <a:extLst>
              <a:ext uri="{FF2B5EF4-FFF2-40B4-BE49-F238E27FC236}">
                <a16:creationId xmlns:a16="http://schemas.microsoft.com/office/drawing/2014/main" id="{F10B175F-2602-BA4D-8239-26C7F7B13030}"/>
              </a:ext>
            </a:extLst>
          </p:cNvPr>
          <p:cNvSpPr>
            <a:spLocks noGrp="1"/>
          </p:cNvSpPr>
          <p:nvPr>
            <p:ph type="ftr" sz="quarter" idx="11"/>
          </p:nvPr>
        </p:nvSpPr>
        <p:spPr/>
        <p:txBody>
          <a:bodyPr/>
          <a:lstStyle/>
          <a:p>
            <a:r>
              <a:rPr lang="en-US"/>
              <a:t>© Ahmet Arif AYDIN, 2022</a:t>
            </a:r>
            <a:endParaRPr lang="en-US" dirty="0"/>
          </a:p>
        </p:txBody>
      </p:sp>
      <p:sp>
        <p:nvSpPr>
          <p:cNvPr id="7" name="Slide Number Placeholder 6">
            <a:extLst>
              <a:ext uri="{FF2B5EF4-FFF2-40B4-BE49-F238E27FC236}">
                <a16:creationId xmlns:a16="http://schemas.microsoft.com/office/drawing/2014/main" id="{05324A29-A2DC-7B4D-893D-B63B10722CC6}"/>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41498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586CE-95A0-2244-BFF8-3AF1328C68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60A89F-6BD8-D343-B779-2BFF44565B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CF306F-3786-7049-A3FA-FCCEDE61A3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008674-3E49-EC45-BB91-27E4021DDD31}" type="datetime1">
              <a:rPr lang="tr-TR" smtClean="0"/>
              <a:t>17.10.2023</a:t>
            </a:fld>
            <a:endParaRPr lang="en-US" dirty="0"/>
          </a:p>
        </p:txBody>
      </p:sp>
      <p:sp>
        <p:nvSpPr>
          <p:cNvPr id="5" name="Footer Placeholder 4">
            <a:extLst>
              <a:ext uri="{FF2B5EF4-FFF2-40B4-BE49-F238E27FC236}">
                <a16:creationId xmlns:a16="http://schemas.microsoft.com/office/drawing/2014/main" id="{19069BA2-0C49-9240-898E-3A9FF522A637}"/>
              </a:ext>
            </a:extLst>
          </p:cNvPr>
          <p:cNvSpPr>
            <a:spLocks noGrp="1"/>
          </p:cNvSpPr>
          <p:nvPr>
            <p:ph type="ftr" sz="quarter" idx="3"/>
          </p:nvPr>
        </p:nvSpPr>
        <p:spPr>
          <a:xfrm>
            <a:off x="4038600" y="6585857"/>
            <a:ext cx="4114800" cy="24946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Ahmet Arif AYDIN, 2022</a:t>
            </a:r>
            <a:endParaRPr lang="en-US" dirty="0"/>
          </a:p>
        </p:txBody>
      </p:sp>
      <p:sp>
        <p:nvSpPr>
          <p:cNvPr id="6" name="Slide Number Placeholder 5">
            <a:extLst>
              <a:ext uri="{FF2B5EF4-FFF2-40B4-BE49-F238E27FC236}">
                <a16:creationId xmlns:a16="http://schemas.microsoft.com/office/drawing/2014/main" id="{A5CE66EC-263D-4542-B506-3E62656D501B}"/>
              </a:ext>
            </a:extLst>
          </p:cNvPr>
          <p:cNvSpPr>
            <a:spLocks noGrp="1"/>
          </p:cNvSpPr>
          <p:nvPr>
            <p:ph type="sldNum" sz="quarter" idx="4"/>
          </p:nvPr>
        </p:nvSpPr>
        <p:spPr>
          <a:xfrm>
            <a:off x="9448800" y="6596743"/>
            <a:ext cx="2743200" cy="249464"/>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04487930"/>
      </p:ext>
    </p:extLst>
  </p:cSld>
  <p:clrMap bg1="lt1" tx1="dk1" bg2="lt2" tx2="dk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17" r:id="rId9"/>
    <p:sldLayoutId id="2147485018" r:id="rId10"/>
    <p:sldLayoutId id="2147485019" r:id="rId11"/>
    <p:sldLayoutId id="2147485026" r:id="rId12"/>
    <p:sldLayoutId id="2147485027" r:id="rId13"/>
    <p:sldLayoutId id="2147485031" r:id="rId14"/>
    <p:sldLayoutId id="2147485033" r:id="rId15"/>
    <p:sldLayoutId id="2147485034" r:id="rId16"/>
    <p:sldLayoutId id="2147485035" r:id="rId17"/>
    <p:sldLayoutId id="2147485036" r:id="rId1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ibm.com/products/ims" TargetMode="External"/><Relationship Id="rId2" Type="http://schemas.openxmlformats.org/officeDocument/2006/relationships/hyperlink" Target="https://www.ibm.com/support/knowledgecenter/en/SSMKHH_10.0.0/com.ibm.etools.mft.doc/ac66140_.ht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www.javatpoint.com/types-of-database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db-engines.com/en/rank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hyperlink" Target="https://blog.cloudfactory.com/life-of-data-scientist" TargetMode="External"/><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javatpoint.com/types-of-databases"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sabre.com/files/Sabre-History.pd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hyperlink" Target="https://www.smartsheet.com/relational-database-modelin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6FD62C32-241C-F248-87F7-91187E1FA123}"/>
              </a:ext>
            </a:extLst>
          </p:cNvPr>
          <p:cNvSpPr txBox="1">
            <a:spLocks/>
          </p:cNvSpPr>
          <p:nvPr/>
        </p:nvSpPr>
        <p:spPr>
          <a:xfrm>
            <a:off x="685800" y="1409186"/>
            <a:ext cx="10820400" cy="493388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spcBef>
                <a:spcPts val="0"/>
              </a:spcBef>
            </a:pPr>
            <a:endParaRPr lang="en-US" dirty="0">
              <a:latin typeface="Comic Sans MS" charset="0"/>
              <a:ea typeface="Comic Sans MS" charset="0"/>
              <a:cs typeface="Comic Sans MS" charset="0"/>
            </a:endParaRPr>
          </a:p>
        </p:txBody>
      </p:sp>
      <p:cxnSp>
        <p:nvCxnSpPr>
          <p:cNvPr id="16" name="Straight Connector 15">
            <a:extLst>
              <a:ext uri="{FF2B5EF4-FFF2-40B4-BE49-F238E27FC236}">
                <a16:creationId xmlns:a16="http://schemas.microsoft.com/office/drawing/2014/main" id="{6AD45D2C-5AA6-C244-B07B-CD5F288E05DD}"/>
              </a:ext>
            </a:extLst>
          </p:cNvPr>
          <p:cNvCxnSpPr>
            <a:cxnSpLocks/>
          </p:cNvCxnSpPr>
          <p:nvPr/>
        </p:nvCxnSpPr>
        <p:spPr>
          <a:xfrm>
            <a:off x="2644944" y="2961287"/>
            <a:ext cx="7099558"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7F17CE22-7091-7240-ADEF-F640A984BEDD}"/>
              </a:ext>
            </a:extLst>
          </p:cNvPr>
          <p:cNvSpPr>
            <a:spLocks noGrp="1"/>
          </p:cNvSpPr>
          <p:nvPr>
            <p:ph type="ctrTitle"/>
          </p:nvPr>
        </p:nvSpPr>
        <p:spPr>
          <a:xfrm>
            <a:off x="901199" y="1855277"/>
            <a:ext cx="10592797" cy="1086226"/>
          </a:xfrm>
          <a:solidFill>
            <a:schemeClr val="bg1"/>
          </a:solidFill>
        </p:spPr>
        <p:txBody>
          <a:bodyPr>
            <a:normAutofit/>
          </a:bodyPr>
          <a:lstStyle/>
          <a:p>
            <a:r>
              <a:rPr lang="en-US" sz="4800" b="1" dirty="0">
                <a:latin typeface="Times New Roman" panose="02020603050405020304" pitchFamily="18" charset="0"/>
                <a:ea typeface="Noteworthy Light" panose="02000400000000000000" pitchFamily="2" charset="77"/>
                <a:cs typeface="Times New Roman" panose="02020603050405020304" pitchFamily="18" charset="0"/>
              </a:rPr>
              <a:t>Veritabanı </a:t>
            </a:r>
            <a:r>
              <a:rPr lang="en-US" sz="4800" b="1" dirty="0" err="1">
                <a:latin typeface="Times New Roman" panose="02020603050405020304" pitchFamily="18" charset="0"/>
                <a:ea typeface="Noteworthy Light" panose="02000400000000000000" pitchFamily="2" charset="77"/>
                <a:cs typeface="Times New Roman" panose="02020603050405020304" pitchFamily="18" charset="0"/>
              </a:rPr>
              <a:t>Yönetim</a:t>
            </a:r>
            <a:r>
              <a:rPr lang="en-US" sz="4800" b="1" dirty="0">
                <a:latin typeface="Times New Roman" panose="02020603050405020304" pitchFamily="18" charset="0"/>
                <a:ea typeface="Noteworthy Light" panose="02000400000000000000" pitchFamily="2" charset="77"/>
                <a:cs typeface="Times New Roman" panose="02020603050405020304" pitchFamily="18" charset="0"/>
              </a:rPr>
              <a:t> </a:t>
            </a:r>
            <a:r>
              <a:rPr lang="en-US" sz="4800" b="1" dirty="0" err="1" smtClean="0">
                <a:latin typeface="Times New Roman" panose="02020603050405020304" pitchFamily="18" charset="0"/>
                <a:ea typeface="Noteworthy Light" panose="02000400000000000000" pitchFamily="2" charset="77"/>
                <a:cs typeface="Times New Roman" panose="02020603050405020304" pitchFamily="18" charset="0"/>
              </a:rPr>
              <a:t>Sistemleri</a:t>
            </a:r>
            <a:endParaRPr lang="en-US" sz="4800" b="1" dirty="0">
              <a:latin typeface="Times New Roman" panose="02020603050405020304" pitchFamily="18" charset="0"/>
              <a:ea typeface="Noteworthy Light" panose="02000400000000000000" pitchFamily="2" charset="77"/>
              <a:cs typeface="Times New Roman" panose="02020603050405020304" pitchFamily="18" charset="0"/>
            </a:endParaRPr>
          </a:p>
        </p:txBody>
      </p:sp>
      <p:sp>
        <p:nvSpPr>
          <p:cNvPr id="19" name="Subtitle 2">
            <a:extLst>
              <a:ext uri="{FF2B5EF4-FFF2-40B4-BE49-F238E27FC236}">
                <a16:creationId xmlns:a16="http://schemas.microsoft.com/office/drawing/2014/main" id="{C437EBAF-64A2-8C4C-92F6-53D713E73047}"/>
              </a:ext>
            </a:extLst>
          </p:cNvPr>
          <p:cNvSpPr>
            <a:spLocks noGrp="1"/>
          </p:cNvSpPr>
          <p:nvPr>
            <p:ph type="subTitle" idx="1"/>
          </p:nvPr>
        </p:nvSpPr>
        <p:spPr>
          <a:xfrm>
            <a:off x="1503333" y="3916498"/>
            <a:ext cx="9144000" cy="441190"/>
          </a:xfrm>
        </p:spPr>
        <p:txBody>
          <a:bodyPr>
            <a:normAutofit/>
          </a:bodyPr>
          <a:lstStyle/>
          <a:p>
            <a:r>
              <a:rPr lang="tr-TR" b="1" dirty="0" err="1" smtClean="0">
                <a:latin typeface="Times New Roman" panose="02020603050405020304" pitchFamily="18" charset="0"/>
                <a:ea typeface="Noteworthy Light" panose="02000400000000000000" pitchFamily="2" charset="77"/>
                <a:cs typeface="Times New Roman" panose="02020603050405020304" pitchFamily="18" charset="0"/>
              </a:rPr>
              <a:t>Doç.Dr</a:t>
            </a:r>
            <a:r>
              <a:rPr lang="tr-TR" b="1" dirty="0" smtClean="0">
                <a:latin typeface="Times New Roman" panose="02020603050405020304" pitchFamily="18" charset="0"/>
                <a:ea typeface="Noteworthy Light" panose="02000400000000000000" pitchFamily="2" charset="77"/>
                <a:cs typeface="Times New Roman" panose="02020603050405020304" pitchFamily="18" charset="0"/>
              </a:rPr>
              <a:t>. Özal YILDIRIM</a:t>
            </a:r>
            <a:endParaRPr lang="en-US" b="1" dirty="0">
              <a:latin typeface="Times New Roman" panose="02020603050405020304" pitchFamily="18" charset="0"/>
              <a:ea typeface="Noteworthy Light" panose="02000400000000000000" pitchFamily="2" charset="77"/>
              <a:cs typeface="Times New Roman" panose="02020603050405020304" pitchFamily="18" charset="0"/>
            </a:endParaRPr>
          </a:p>
        </p:txBody>
      </p:sp>
      <p:sp>
        <p:nvSpPr>
          <p:cNvPr id="10" name="Subtitle 2">
            <a:extLst>
              <a:ext uri="{FF2B5EF4-FFF2-40B4-BE49-F238E27FC236}">
                <a16:creationId xmlns:a16="http://schemas.microsoft.com/office/drawing/2014/main" id="{0F454C22-76C7-874D-9EE6-6FA462C4DAAB}"/>
              </a:ext>
            </a:extLst>
          </p:cNvPr>
          <p:cNvSpPr txBox="1">
            <a:spLocks/>
          </p:cNvSpPr>
          <p:nvPr/>
        </p:nvSpPr>
        <p:spPr>
          <a:xfrm>
            <a:off x="1503333" y="5045209"/>
            <a:ext cx="9144000" cy="3655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1" i="1" dirty="0">
                <a:latin typeface="Times New Roman" panose="02020603050405020304" pitchFamily="18" charset="0"/>
                <a:ea typeface="Noteworthy Light" panose="02000400000000000000" pitchFamily="2" charset="77"/>
                <a:cs typeface="Times New Roman" panose="02020603050405020304" pitchFamily="18" charset="0"/>
              </a:rPr>
              <a:t>L3-Veritabanı </a:t>
            </a:r>
            <a:r>
              <a:rPr lang="en-US" sz="2000" b="1" i="1" dirty="0" err="1">
                <a:latin typeface="Times New Roman" panose="02020603050405020304" pitchFamily="18" charset="0"/>
                <a:ea typeface="Noteworthy Light" panose="02000400000000000000" pitchFamily="2" charset="77"/>
                <a:cs typeface="Times New Roman" panose="02020603050405020304" pitchFamily="18" charset="0"/>
              </a:rPr>
              <a:t>Yönetim</a:t>
            </a:r>
            <a:r>
              <a:rPr lang="en-US" sz="2000" b="1" i="1"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000" b="1" i="1" dirty="0" err="1">
                <a:latin typeface="Times New Roman" panose="02020603050405020304" pitchFamily="18" charset="0"/>
                <a:ea typeface="Noteworthy Light" panose="02000400000000000000" pitchFamily="2" charset="77"/>
                <a:cs typeface="Times New Roman" panose="02020603050405020304" pitchFamily="18" charset="0"/>
              </a:rPr>
              <a:t>Sistemleri</a:t>
            </a:r>
            <a:r>
              <a:rPr lang="en-US" sz="2000" b="1" i="1"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000" b="1" i="1" dirty="0" err="1">
                <a:latin typeface="Times New Roman" panose="02020603050405020304" pitchFamily="18" charset="0"/>
                <a:ea typeface="Noteworthy Light" panose="02000400000000000000" pitchFamily="2" charset="77"/>
                <a:cs typeface="Times New Roman" panose="02020603050405020304" pitchFamily="18" charset="0"/>
              </a:rPr>
              <a:t>Çeşitleri</a:t>
            </a:r>
            <a:endParaRPr lang="en-US" sz="2000" b="1" i="1" dirty="0">
              <a:latin typeface="Times New Roman" panose="02020603050405020304" pitchFamily="18" charset="0"/>
              <a:ea typeface="Noteworthy Light" panose="02000400000000000000" pitchFamily="2" charset="77"/>
              <a:cs typeface="Times New Roman" panose="02020603050405020304" pitchFamily="18" charset="0"/>
            </a:endParaRPr>
          </a:p>
        </p:txBody>
      </p:sp>
      <p:sp>
        <p:nvSpPr>
          <p:cNvPr id="9" name="Subtitle 2">
            <a:extLst>
              <a:ext uri="{FF2B5EF4-FFF2-40B4-BE49-F238E27FC236}">
                <a16:creationId xmlns:a16="http://schemas.microsoft.com/office/drawing/2014/main" id="{7A959A60-3ED1-CF43-A480-24D1959D6DF6}"/>
              </a:ext>
            </a:extLst>
          </p:cNvPr>
          <p:cNvSpPr txBox="1">
            <a:spLocks/>
          </p:cNvSpPr>
          <p:nvPr/>
        </p:nvSpPr>
        <p:spPr>
          <a:xfrm>
            <a:off x="1503333" y="5915482"/>
            <a:ext cx="9144000" cy="3655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1" dirty="0">
                <a:latin typeface="Times New Roman" panose="02020603050405020304" pitchFamily="18" charset="0"/>
                <a:ea typeface="Noteworthy Light" panose="02000400000000000000" pitchFamily="2" charset="77"/>
                <a:cs typeface="Times New Roman" panose="02020603050405020304" pitchFamily="18" charset="0"/>
              </a:rPr>
              <a:t>GÜZ -</a:t>
            </a:r>
            <a:r>
              <a:rPr lang="en-US" sz="2000" b="1" dirty="0" smtClean="0">
                <a:latin typeface="Times New Roman" panose="02020603050405020304" pitchFamily="18" charset="0"/>
                <a:ea typeface="Noteworthy Light" panose="02000400000000000000" pitchFamily="2" charset="77"/>
                <a:cs typeface="Times New Roman" panose="02020603050405020304" pitchFamily="18" charset="0"/>
              </a:rPr>
              <a:t>202</a:t>
            </a:r>
            <a:r>
              <a:rPr lang="tr-TR" sz="2000" b="1" dirty="0" smtClean="0">
                <a:latin typeface="Times New Roman" panose="02020603050405020304" pitchFamily="18" charset="0"/>
                <a:ea typeface="Noteworthy Light" panose="02000400000000000000" pitchFamily="2" charset="77"/>
                <a:cs typeface="Times New Roman" panose="02020603050405020304" pitchFamily="18" charset="0"/>
              </a:rPr>
              <a:t>3</a:t>
            </a:r>
            <a:endParaRPr lang="en-US" sz="2000" b="1" dirty="0">
              <a:latin typeface="Times New Roman" panose="02020603050405020304" pitchFamily="18" charset="0"/>
              <a:ea typeface="Noteworthy Light" panose="02000400000000000000" pitchFamily="2" charset="77"/>
              <a:cs typeface="Times New Roman" panose="02020603050405020304" pitchFamily="18" charset="0"/>
            </a:endParaRPr>
          </a:p>
        </p:txBody>
      </p:sp>
    </p:spTree>
    <p:extLst>
      <p:ext uri="{BB962C8B-B14F-4D97-AF65-F5344CB8AC3E}">
        <p14:creationId xmlns:p14="http://schemas.microsoft.com/office/powerpoint/2010/main" val="66972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77F3367-B738-7C45-831A-229D4A97E322}"/>
              </a:ext>
            </a:extLst>
          </p:cNvPr>
          <p:cNvSpPr txBox="1">
            <a:spLocks/>
          </p:cNvSpPr>
          <p:nvPr/>
        </p:nvSpPr>
        <p:spPr>
          <a:xfrm>
            <a:off x="237067" y="40438"/>
            <a:ext cx="10784877" cy="541866"/>
          </a:xfrm>
          <a:prstGeom prst="rect">
            <a:avLst/>
          </a:prstGeom>
          <a:solidFill>
            <a:schemeClr val="bg1"/>
          </a:solidFill>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spcAft>
                <a:spcPts val="600"/>
              </a:spcAft>
            </a:pP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Veritabanı </a:t>
            </a:r>
            <a:r>
              <a:rPr lang="en-US" sz="2800" b="1" kern="1200" cap="none" dirty="0" err="1">
                <a:latin typeface="Times New Roman" panose="02020603050405020304" pitchFamily="18" charset="0"/>
                <a:ea typeface="Noteworthy Light" panose="02000400000000000000" pitchFamily="2" charset="77"/>
                <a:cs typeface="Times New Roman" panose="02020603050405020304" pitchFamily="18" charset="0"/>
              </a:rPr>
              <a:t>Yönetim</a:t>
            </a: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b="1" kern="1200" cap="none" dirty="0" err="1">
                <a:latin typeface="Times New Roman" panose="02020603050405020304" pitchFamily="18" charset="0"/>
                <a:ea typeface="Noteworthy Light" panose="02000400000000000000" pitchFamily="2" charset="77"/>
                <a:cs typeface="Times New Roman" panose="02020603050405020304" pitchFamily="18" charset="0"/>
              </a:rPr>
              <a:t>Sistemleri</a:t>
            </a: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 IMS</a:t>
            </a:r>
          </a:p>
        </p:txBody>
      </p:sp>
      <p:cxnSp>
        <p:nvCxnSpPr>
          <p:cNvPr id="9" name="Straight Connector 8">
            <a:extLst>
              <a:ext uri="{FF2B5EF4-FFF2-40B4-BE49-F238E27FC236}">
                <a16:creationId xmlns:a16="http://schemas.microsoft.com/office/drawing/2014/main" id="{6729C6E1-2D04-A642-8A8B-CD2B0142FEE1}"/>
              </a:ext>
            </a:extLst>
          </p:cNvPr>
          <p:cNvCxnSpPr>
            <a:cxnSpLocks/>
          </p:cNvCxnSpPr>
          <p:nvPr/>
        </p:nvCxnSpPr>
        <p:spPr>
          <a:xfrm>
            <a:off x="290521" y="486770"/>
            <a:ext cx="11786491" cy="0"/>
          </a:xfrm>
          <a:prstGeom prst="line">
            <a:avLst/>
          </a:prstGeom>
          <a:ln w="222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3FAF4951-DB1D-0A41-9A1B-4A8CB02B76D4}"/>
              </a:ext>
            </a:extLst>
          </p:cNvPr>
          <p:cNvSpPr>
            <a:spLocks noGrp="1"/>
          </p:cNvSpPr>
          <p:nvPr>
            <p:ph idx="1"/>
          </p:nvPr>
        </p:nvSpPr>
        <p:spPr>
          <a:xfrm>
            <a:off x="290521" y="933103"/>
            <a:ext cx="10820400" cy="4933889"/>
          </a:xfrm>
        </p:spPr>
        <p:txBody>
          <a:bodyPr vert="horz" lIns="91440" tIns="45720" rIns="91440" bIns="45720" rtlCol="0">
            <a:noAutofit/>
          </a:bodyPr>
          <a:lstStyle/>
          <a:p>
            <a:pPr marL="0" indent="0">
              <a:lnSpc>
                <a:spcPct val="150000"/>
              </a:lnSpc>
              <a:spcBef>
                <a:spcPts val="0"/>
              </a:spcBef>
              <a:buNone/>
            </a:pPr>
            <a:endParaRPr lang="en-US" b="1" dirty="0">
              <a:latin typeface="Times New Roman" panose="02020603050405020304" pitchFamily="18" charset="0"/>
              <a:ea typeface="Noteworthy Light" panose="02000400000000000000" pitchFamily="2" charset="77"/>
              <a:cs typeface="Times New Roman" panose="02020603050405020304" pitchFamily="18" charset="0"/>
            </a:endParaRPr>
          </a:p>
          <a:p>
            <a:pPr marL="457200" lvl="1" indent="0">
              <a:lnSpc>
                <a:spcPct val="150000"/>
              </a:lnSpc>
              <a:spcBef>
                <a:spcPts val="0"/>
              </a:spcBef>
              <a:buNone/>
            </a:pPr>
            <a:r>
              <a:rPr lang="en-US" sz="2800" b="1" dirty="0">
                <a:latin typeface="Times New Roman" panose="02020603050405020304" pitchFamily="18" charset="0"/>
                <a:ea typeface="Noteworthy Light" panose="02000400000000000000" pitchFamily="2" charset="77"/>
                <a:cs typeface="Times New Roman" panose="02020603050405020304" pitchFamily="18" charset="0"/>
              </a:rPr>
              <a:t>1966 da </a:t>
            </a:r>
          </a:p>
          <a:p>
            <a:pPr lvl="2">
              <a:lnSpc>
                <a:spcPct val="150000"/>
              </a:lnSpc>
              <a:spcBef>
                <a:spcPts val="0"/>
              </a:spcBef>
              <a:buFont typeface="Wingdings" pitchFamily="2" charset="2"/>
              <a:buChar char="§"/>
            </a:pPr>
            <a:r>
              <a:rPr lang="en-US" sz="2800" b="1" dirty="0">
                <a:latin typeface="Times New Roman" panose="02020603050405020304" pitchFamily="18" charset="0"/>
                <a:ea typeface="Noteworthy Light" panose="02000400000000000000" pitchFamily="2" charset="77"/>
                <a:cs typeface="Times New Roman" panose="02020603050405020304" pitchFamily="18" charset="0"/>
              </a:rPr>
              <a:t> IBM IMS </a:t>
            </a:r>
            <a:r>
              <a:rPr lang="en-US" sz="2800" dirty="0">
                <a:latin typeface="Times New Roman" panose="02020603050405020304" pitchFamily="18" charset="0"/>
                <a:ea typeface="Noteworthy Light" panose="02000400000000000000" pitchFamily="2" charset="77"/>
                <a:cs typeface="Times New Roman" panose="02020603050405020304" pitchFamily="18" charset="0"/>
              </a:rPr>
              <a:t>(Information Management System) </a:t>
            </a:r>
            <a:r>
              <a:rPr lang="en-US" sz="2800" dirty="0" err="1">
                <a:latin typeface="Times New Roman" panose="02020603050405020304" pitchFamily="18" charset="0"/>
                <a:ea typeface="Noteworthy Light" panose="02000400000000000000" pitchFamily="2" charset="77"/>
                <a:cs typeface="Times New Roman" panose="02020603050405020304" pitchFamily="18" charset="0"/>
              </a:rPr>
              <a:t>geliştirilmiştir</a:t>
            </a:r>
            <a:endParaRPr lang="en-US" sz="2800" dirty="0">
              <a:latin typeface="Times New Roman" panose="02020603050405020304" pitchFamily="18" charset="0"/>
              <a:ea typeface="Noteworthy Light" panose="02000400000000000000" pitchFamily="2" charset="77"/>
              <a:cs typeface="Times New Roman" panose="02020603050405020304" pitchFamily="18" charset="0"/>
            </a:endParaRPr>
          </a:p>
          <a:p>
            <a:pPr lvl="2">
              <a:lnSpc>
                <a:spcPct val="150000"/>
              </a:lnSpc>
              <a:spcBef>
                <a:spcPts val="0"/>
              </a:spcBef>
              <a:buFont typeface="Wingdings" pitchFamily="2" charset="2"/>
              <a:buChar char="§"/>
            </a:pPr>
            <a:r>
              <a:rPr lang="tr-TR" sz="2800" dirty="0">
                <a:latin typeface="Times New Roman" panose="02020603050405020304" pitchFamily="18" charset="0"/>
                <a:ea typeface="Noteworthy Light" panose="02000400000000000000" pitchFamily="2" charset="77"/>
                <a:cs typeface="Times New Roman" panose="02020603050405020304" pitchFamily="18" charset="0"/>
              </a:rPr>
              <a:t> Ticari olarak temin edilebilen ilk </a:t>
            </a:r>
            <a:r>
              <a:rPr lang="tr-TR" sz="2800" dirty="0" err="1">
                <a:latin typeface="Times New Roman" panose="02020603050405020304" pitchFamily="18" charset="0"/>
                <a:ea typeface="Noteworthy Light" panose="02000400000000000000" pitchFamily="2" charset="77"/>
                <a:cs typeface="Times New Roman" panose="02020603050405020304" pitchFamily="18" charset="0"/>
              </a:rPr>
              <a:t>veritaban</a:t>
            </a:r>
            <a:r>
              <a:rPr lang="en-US" sz="2800" dirty="0" err="1">
                <a:latin typeface="Times New Roman" panose="02020603050405020304" pitchFamily="18" charset="0"/>
                <a:ea typeface="Noteworthy Light" panose="02000400000000000000" pitchFamily="2" charset="77"/>
                <a:cs typeface="Times New Roman" panose="02020603050405020304" pitchFamily="18" charset="0"/>
              </a:rPr>
              <a:t>ıdır</a:t>
            </a:r>
            <a:r>
              <a:rPr lang="en-US" sz="2800" dirty="0">
                <a:latin typeface="Times New Roman" panose="02020603050405020304" pitchFamily="18" charset="0"/>
                <a:ea typeface="Noteworthy Light" panose="02000400000000000000" pitchFamily="2" charset="77"/>
                <a:cs typeface="Times New Roman" panose="02020603050405020304" pitchFamily="18" charset="0"/>
              </a:rPr>
              <a:t> </a:t>
            </a:r>
          </a:p>
          <a:p>
            <a:pPr lvl="2">
              <a:lnSpc>
                <a:spcPct val="150000"/>
              </a:lnSpc>
              <a:spcBef>
                <a:spcPts val="0"/>
              </a:spcBef>
              <a:buFont typeface="Wingdings" pitchFamily="2" charset="2"/>
              <a:buChar char="§"/>
            </a:pPr>
            <a:r>
              <a:rPr lang="en-US" sz="2800"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dirty="0" err="1">
                <a:latin typeface="Times New Roman" panose="02020603050405020304" pitchFamily="18" charset="0"/>
                <a:ea typeface="Noteworthy Light" panose="02000400000000000000" pitchFamily="2" charset="77"/>
                <a:cs typeface="Times New Roman" panose="02020603050405020304" pitchFamily="18" charset="0"/>
              </a:rPr>
              <a:t>Hiyerarşik</a:t>
            </a:r>
            <a:r>
              <a:rPr lang="en-US" sz="2800" dirty="0">
                <a:latin typeface="Times New Roman" panose="02020603050405020304" pitchFamily="18" charset="0"/>
                <a:ea typeface="Noteworthy Light" panose="02000400000000000000" pitchFamily="2" charset="77"/>
                <a:cs typeface="Times New Roman" panose="02020603050405020304" pitchFamily="18" charset="0"/>
              </a:rPr>
              <a:t> veri </a:t>
            </a:r>
            <a:r>
              <a:rPr lang="en-US" sz="2800" dirty="0" err="1">
                <a:latin typeface="Times New Roman" panose="02020603050405020304" pitchFamily="18" charset="0"/>
                <a:ea typeface="Noteworthy Light" panose="02000400000000000000" pitchFamily="2" charset="77"/>
                <a:cs typeface="Times New Roman" panose="02020603050405020304" pitchFamily="18" charset="0"/>
              </a:rPr>
              <a:t>modelinin</a:t>
            </a:r>
            <a:r>
              <a:rPr lang="en-US" sz="2800"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dirty="0" err="1">
                <a:latin typeface="Times New Roman" panose="02020603050405020304" pitchFamily="18" charset="0"/>
                <a:ea typeface="Noteworthy Light" panose="02000400000000000000" pitchFamily="2" charset="77"/>
                <a:cs typeface="Times New Roman" panose="02020603050405020304" pitchFamily="18" charset="0"/>
              </a:rPr>
              <a:t>temelini</a:t>
            </a:r>
            <a:r>
              <a:rPr lang="en-US" sz="2800"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dirty="0" err="1">
                <a:latin typeface="Times New Roman" panose="02020603050405020304" pitchFamily="18" charset="0"/>
                <a:ea typeface="Noteworthy Light" panose="02000400000000000000" pitchFamily="2" charset="77"/>
                <a:cs typeface="Times New Roman" panose="02020603050405020304" pitchFamily="18" charset="0"/>
              </a:rPr>
              <a:t>oluşturmuştur</a:t>
            </a:r>
            <a:endParaRPr lang="en-US" sz="2800" dirty="0">
              <a:latin typeface="Times New Roman" panose="02020603050405020304" pitchFamily="18" charset="0"/>
              <a:ea typeface="Noteworthy Light" panose="02000400000000000000" pitchFamily="2" charset="77"/>
              <a:cs typeface="Times New Roman" panose="02020603050405020304" pitchFamily="18" charset="0"/>
            </a:endParaRPr>
          </a:p>
          <a:p>
            <a:pPr lvl="2">
              <a:lnSpc>
                <a:spcPct val="150000"/>
              </a:lnSpc>
              <a:spcBef>
                <a:spcPts val="0"/>
              </a:spcBef>
              <a:buFont typeface="Wingdings" pitchFamily="2" charset="2"/>
              <a:buChar char="§"/>
            </a:pPr>
            <a:r>
              <a:rPr lang="en-US" sz="2800" dirty="0" err="1">
                <a:latin typeface="Times New Roman" panose="02020603050405020304" pitchFamily="18" charset="0"/>
                <a:ea typeface="Noteworthy Light" panose="02000400000000000000" pitchFamily="2" charset="77"/>
                <a:cs typeface="Times New Roman" panose="02020603050405020304" pitchFamily="18" charset="0"/>
              </a:rPr>
              <a:t>Günümüzde</a:t>
            </a:r>
            <a:r>
              <a:rPr lang="en-US" sz="2800"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dirty="0" err="1">
                <a:latin typeface="Times New Roman" panose="02020603050405020304" pitchFamily="18" charset="0"/>
                <a:ea typeface="Noteworthy Light" panose="02000400000000000000" pitchFamily="2" charset="77"/>
                <a:cs typeface="Times New Roman" panose="02020603050405020304" pitchFamily="18" charset="0"/>
              </a:rPr>
              <a:t>halen</a:t>
            </a:r>
            <a:r>
              <a:rPr lang="en-US" sz="2800"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dirty="0" err="1" smtClean="0">
                <a:latin typeface="Times New Roman" panose="02020603050405020304" pitchFamily="18" charset="0"/>
                <a:ea typeface="Noteworthy Light" panose="02000400000000000000" pitchFamily="2" charset="77"/>
                <a:cs typeface="Times New Roman" panose="02020603050405020304" pitchFamily="18" charset="0"/>
              </a:rPr>
              <a:t>kull</a:t>
            </a:r>
            <a:r>
              <a:rPr lang="tr-TR" sz="2800" dirty="0" smtClean="0">
                <a:latin typeface="Times New Roman" panose="02020603050405020304" pitchFamily="18" charset="0"/>
                <a:ea typeface="Noteworthy Light" panose="02000400000000000000" pitchFamily="2" charset="77"/>
                <a:cs typeface="Times New Roman" panose="02020603050405020304" pitchFamily="18" charset="0"/>
              </a:rPr>
              <a:t>an</a:t>
            </a:r>
            <a:r>
              <a:rPr lang="en-US" sz="2800" dirty="0" err="1" smtClean="0">
                <a:latin typeface="Times New Roman" panose="02020603050405020304" pitchFamily="18" charset="0"/>
                <a:ea typeface="Noteworthy Light" panose="02000400000000000000" pitchFamily="2" charset="77"/>
                <a:cs typeface="Times New Roman" panose="02020603050405020304" pitchFamily="18" charset="0"/>
              </a:rPr>
              <a:t>ılmaktadır</a:t>
            </a:r>
            <a:r>
              <a:rPr lang="en-US" sz="2800" dirty="0">
                <a:latin typeface="Times New Roman" panose="02020603050405020304" pitchFamily="18" charset="0"/>
                <a:ea typeface="Noteworthy Light" panose="02000400000000000000" pitchFamily="2" charset="77"/>
                <a:cs typeface="Times New Roman" panose="02020603050405020304" pitchFamily="18" charset="0"/>
              </a:rPr>
              <a:t>.</a:t>
            </a:r>
          </a:p>
        </p:txBody>
      </p:sp>
      <p:sp>
        <p:nvSpPr>
          <p:cNvPr id="11" name="Rectangle 10">
            <a:extLst>
              <a:ext uri="{FF2B5EF4-FFF2-40B4-BE49-F238E27FC236}">
                <a16:creationId xmlns:a16="http://schemas.microsoft.com/office/drawing/2014/main" id="{F94CC0DD-9AF1-0446-88F4-7B8B21831331}"/>
              </a:ext>
            </a:extLst>
          </p:cNvPr>
          <p:cNvSpPr/>
          <p:nvPr/>
        </p:nvSpPr>
        <p:spPr>
          <a:xfrm>
            <a:off x="3482279" y="6149849"/>
            <a:ext cx="6184235" cy="246221"/>
          </a:xfrm>
          <a:prstGeom prst="rect">
            <a:avLst/>
          </a:prstGeom>
        </p:spPr>
        <p:txBody>
          <a:bodyPr wrap="square">
            <a:spAutoFit/>
          </a:bodyPr>
          <a:lstStyle/>
          <a:p>
            <a:r>
              <a:rPr lang="en-US" sz="1000" dirty="0">
                <a:latin typeface="Times New Roman" panose="02020603050405020304" pitchFamily="18" charset="0"/>
                <a:cs typeface="Times New Roman" panose="02020603050405020304" pitchFamily="18" charset="0"/>
                <a:hlinkClick r:id="rId2"/>
              </a:rPr>
              <a:t>https://www.ibm.com/support/knowledgecenter/en/SSMKHH_10.0.0/com.ibm.etools.mft.doc/ac66140_.htm</a:t>
            </a:r>
            <a:endParaRPr lang="en-US" sz="1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16A987A-FCD2-78D1-E523-72504838D97C}"/>
              </a:ext>
            </a:extLst>
          </p:cNvPr>
          <p:cNvSpPr txBox="1"/>
          <p:nvPr/>
        </p:nvSpPr>
        <p:spPr>
          <a:xfrm>
            <a:off x="7833975" y="933103"/>
            <a:ext cx="4778438" cy="646331"/>
          </a:xfrm>
          <a:prstGeom prst="rect">
            <a:avLst/>
          </a:prstGeom>
          <a:noFill/>
        </p:spPr>
        <p:txBody>
          <a:bodyPr wrap="square">
            <a:spAutoFit/>
          </a:bodyPr>
          <a:lstStyle/>
          <a:p>
            <a:r>
              <a:rPr lang="en-TR" dirty="0">
                <a:latin typeface="Times New Roman" panose="02020603050405020304" pitchFamily="18" charset="0"/>
                <a:cs typeface="Times New Roman" panose="02020603050405020304" pitchFamily="18" charset="0"/>
                <a:hlinkClick r:id="rId3"/>
              </a:rPr>
              <a:t>https://www.ibm.com/products/ims</a:t>
            </a:r>
            <a:endParaRPr lang="en-TR" dirty="0">
              <a:latin typeface="Times New Roman" panose="02020603050405020304" pitchFamily="18" charset="0"/>
              <a:cs typeface="Times New Roman" panose="02020603050405020304" pitchFamily="18" charset="0"/>
            </a:endParaRPr>
          </a:p>
          <a:p>
            <a:endParaRPr lang="en-TR"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9B4FE3B-A924-6B22-197E-41B443F3BB69}"/>
              </a:ext>
            </a:extLst>
          </p:cNvPr>
          <p:cNvSpPr>
            <a:spLocks noGrp="1"/>
          </p:cNvSpPr>
          <p:nvPr>
            <p:ph type="sldNum" sz="quarter" idx="12"/>
          </p:nvPr>
        </p:nvSpPr>
        <p:spPr/>
        <p:txBody>
          <a:bodyPr/>
          <a:lstStyle/>
          <a:p>
            <a:fld id="{6D22F896-40B5-4ADD-8801-0D06FADFA095}" type="slidenum">
              <a:rPr lang="en-US" smtClean="0">
                <a:latin typeface="Times New Roman" panose="02020603050405020304" pitchFamily="18" charset="0"/>
                <a:cs typeface="Times New Roman" panose="02020603050405020304" pitchFamily="18" charset="0"/>
              </a:rPr>
              <a:pPr/>
              <a:t>10</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2912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77F3367-B738-7C45-831A-229D4A97E322}"/>
              </a:ext>
            </a:extLst>
          </p:cNvPr>
          <p:cNvSpPr txBox="1">
            <a:spLocks/>
          </p:cNvSpPr>
          <p:nvPr/>
        </p:nvSpPr>
        <p:spPr>
          <a:xfrm>
            <a:off x="237067" y="40438"/>
            <a:ext cx="10784877" cy="541866"/>
          </a:xfrm>
          <a:prstGeom prst="rect">
            <a:avLst/>
          </a:prstGeom>
          <a:solidFill>
            <a:schemeClr val="bg1"/>
          </a:solidFill>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spcAft>
                <a:spcPts val="600"/>
              </a:spcAft>
            </a:pP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Veritabanı </a:t>
            </a:r>
            <a:r>
              <a:rPr lang="en-US" sz="2800" b="1" kern="1200" cap="none" dirty="0" err="1">
                <a:latin typeface="Times New Roman" panose="02020603050405020304" pitchFamily="18" charset="0"/>
                <a:ea typeface="Noteworthy Light" panose="02000400000000000000" pitchFamily="2" charset="77"/>
                <a:cs typeface="Times New Roman" panose="02020603050405020304" pitchFamily="18" charset="0"/>
              </a:rPr>
              <a:t>Yönetim</a:t>
            </a: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b="1" kern="1200" cap="none" dirty="0" err="1">
                <a:latin typeface="Times New Roman" panose="02020603050405020304" pitchFamily="18" charset="0"/>
                <a:ea typeface="Noteworthy Light" panose="02000400000000000000" pitchFamily="2" charset="77"/>
                <a:cs typeface="Times New Roman" panose="02020603050405020304" pitchFamily="18" charset="0"/>
              </a:rPr>
              <a:t>Sistemleri</a:t>
            </a: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b="1" cap="none" dirty="0">
                <a:latin typeface="Times New Roman" panose="02020603050405020304" pitchFamily="18" charset="0"/>
                <a:ea typeface="Noteworthy Light" panose="02000400000000000000" pitchFamily="2" charset="77"/>
                <a:cs typeface="Times New Roman" panose="02020603050405020304" pitchFamily="18" charset="0"/>
              </a:rPr>
              <a:t>Veri </a:t>
            </a:r>
            <a:r>
              <a:rPr lang="en-US" sz="2800" b="1" cap="none" dirty="0" err="1">
                <a:latin typeface="Times New Roman" panose="02020603050405020304" pitchFamily="18" charset="0"/>
                <a:ea typeface="Noteworthy Light" panose="02000400000000000000" pitchFamily="2" charset="77"/>
                <a:cs typeface="Times New Roman" panose="02020603050405020304" pitchFamily="18" charset="0"/>
              </a:rPr>
              <a:t>Modeli</a:t>
            </a:r>
            <a:r>
              <a:rPr lang="en-US" sz="2800" b="1" cap="none"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b="1" cap="none" dirty="0" err="1">
                <a:latin typeface="Times New Roman" panose="02020603050405020304" pitchFamily="18" charset="0"/>
                <a:ea typeface="Noteworthy Light" panose="02000400000000000000" pitchFamily="2" charset="77"/>
                <a:cs typeface="Times New Roman" panose="02020603050405020304" pitchFamily="18" charset="0"/>
              </a:rPr>
              <a:t>Nesne-tabanlı</a:t>
            </a:r>
            <a:r>
              <a:rPr lang="en-US" sz="2800" b="1" cap="none"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Model</a:t>
            </a:r>
          </a:p>
        </p:txBody>
      </p:sp>
      <p:cxnSp>
        <p:nvCxnSpPr>
          <p:cNvPr id="9" name="Straight Connector 8">
            <a:extLst>
              <a:ext uri="{FF2B5EF4-FFF2-40B4-BE49-F238E27FC236}">
                <a16:creationId xmlns:a16="http://schemas.microsoft.com/office/drawing/2014/main" id="{6729C6E1-2D04-A642-8A8B-CD2B0142FEE1}"/>
              </a:ext>
            </a:extLst>
          </p:cNvPr>
          <p:cNvCxnSpPr>
            <a:cxnSpLocks/>
          </p:cNvCxnSpPr>
          <p:nvPr/>
        </p:nvCxnSpPr>
        <p:spPr>
          <a:xfrm>
            <a:off x="290521" y="486770"/>
            <a:ext cx="11786491" cy="0"/>
          </a:xfrm>
          <a:prstGeom prst="line">
            <a:avLst/>
          </a:prstGeom>
          <a:ln w="222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2AF65AE-FB0E-B94D-BD84-FA11F605CA2A}"/>
              </a:ext>
            </a:extLst>
          </p:cNvPr>
          <p:cNvSpPr/>
          <p:nvPr/>
        </p:nvSpPr>
        <p:spPr>
          <a:xfrm>
            <a:off x="323858" y="619714"/>
            <a:ext cx="9124942" cy="1977464"/>
          </a:xfrm>
          <a:prstGeom prst="rect">
            <a:avLst/>
          </a:prstGeom>
        </p:spPr>
        <p:txBody>
          <a:bodyPr wrap="square">
            <a:spAutoFit/>
          </a:bodyPr>
          <a:lstStyle/>
          <a:p>
            <a:pPr>
              <a:lnSpc>
                <a:spcPct val="150000"/>
              </a:lnSpc>
              <a:spcBef>
                <a:spcPts val="0"/>
              </a:spcBef>
            </a:pPr>
            <a:r>
              <a:rPr lang="tr-TR" sz="2800" b="1" dirty="0">
                <a:latin typeface="Times New Roman" panose="02020603050405020304" pitchFamily="18" charset="0"/>
                <a:ea typeface="Noteworthy Light" panose="02000400000000000000" pitchFamily="2" charset="77"/>
                <a:cs typeface="Times New Roman" panose="02020603050405020304" pitchFamily="18" charset="0"/>
              </a:rPr>
              <a:t>Nesne-tabanlı model </a:t>
            </a:r>
            <a:r>
              <a:rPr lang="tr-TR" sz="2800" dirty="0">
                <a:latin typeface="Times New Roman" panose="02020603050405020304" pitchFamily="18" charset="0"/>
                <a:ea typeface="Noteworthy Light" panose="02000400000000000000" pitchFamily="2" charset="77"/>
                <a:cs typeface="Times New Roman" panose="02020603050405020304" pitchFamily="18" charset="0"/>
              </a:rPr>
              <a:t>(</a:t>
            </a:r>
            <a:r>
              <a:rPr lang="tr-TR" sz="2800" dirty="0" err="1">
                <a:latin typeface="Times New Roman" panose="02020603050405020304" pitchFamily="18" charset="0"/>
                <a:ea typeface="Noteworthy Light" panose="02000400000000000000" pitchFamily="2" charset="77"/>
                <a:cs typeface="Times New Roman" panose="02020603050405020304" pitchFamily="18" charset="0"/>
              </a:rPr>
              <a:t>object-oriented</a:t>
            </a:r>
            <a:r>
              <a:rPr lang="tr-TR" sz="2800" dirty="0">
                <a:latin typeface="Times New Roman" panose="02020603050405020304" pitchFamily="18" charset="0"/>
                <a:ea typeface="Noteworthy Light" panose="02000400000000000000" pitchFamily="2" charset="77"/>
                <a:cs typeface="Times New Roman" panose="02020603050405020304" pitchFamily="18" charset="0"/>
              </a:rPr>
              <a:t> model)</a:t>
            </a:r>
          </a:p>
          <a:p>
            <a:pPr marL="914400" lvl="1" indent="-457200">
              <a:lnSpc>
                <a:spcPct val="150000"/>
              </a:lnSpc>
              <a:spcBef>
                <a:spcPts val="0"/>
              </a:spcBef>
              <a:buFont typeface="Wingdings" pitchFamily="2" charset="2"/>
              <a:buChar char="§"/>
            </a:pPr>
            <a:r>
              <a:rPr lang="tr-TR" sz="2800" dirty="0" err="1">
                <a:latin typeface="Times New Roman" panose="02020603050405020304" pitchFamily="18" charset="0"/>
                <a:ea typeface="Noteworthy Light" panose="02000400000000000000" pitchFamily="2" charset="77"/>
                <a:cs typeface="Times New Roman" panose="02020603050405020304" pitchFamily="18" charset="0"/>
              </a:rPr>
              <a:t>Objectstore</a:t>
            </a:r>
            <a:r>
              <a:rPr lang="tr-TR" sz="2800" dirty="0">
                <a:latin typeface="Times New Roman" panose="02020603050405020304" pitchFamily="18" charset="0"/>
                <a:ea typeface="Noteworthy Light" panose="02000400000000000000" pitchFamily="2" charset="77"/>
                <a:cs typeface="Times New Roman" panose="02020603050405020304" pitchFamily="18" charset="0"/>
              </a:rPr>
              <a:t> ve </a:t>
            </a:r>
            <a:r>
              <a:rPr lang="tr-TR" sz="2800" dirty="0" err="1">
                <a:latin typeface="Times New Roman" panose="02020603050405020304" pitchFamily="18" charset="0"/>
                <a:ea typeface="Noteworthy Light" panose="02000400000000000000" pitchFamily="2" charset="77"/>
                <a:cs typeface="Times New Roman" panose="02020603050405020304" pitchFamily="18" charset="0"/>
              </a:rPr>
              <a:t>Versant</a:t>
            </a:r>
            <a:endParaRPr lang="tr-TR" sz="2800" dirty="0">
              <a:latin typeface="Times New Roman" panose="02020603050405020304" pitchFamily="18" charset="0"/>
              <a:ea typeface="Noteworthy Light" panose="02000400000000000000" pitchFamily="2" charset="77"/>
              <a:cs typeface="Times New Roman" panose="02020603050405020304" pitchFamily="18" charset="0"/>
            </a:endParaRPr>
          </a:p>
          <a:p>
            <a:pPr lvl="1">
              <a:lnSpc>
                <a:spcPct val="150000"/>
              </a:lnSpc>
              <a:spcBef>
                <a:spcPts val="0"/>
              </a:spcBef>
            </a:pPr>
            <a:endParaRPr lang="tr-TR" sz="2800" dirty="0">
              <a:latin typeface="Times New Roman" panose="02020603050405020304" pitchFamily="18" charset="0"/>
              <a:ea typeface="Noteworthy Light" panose="02000400000000000000" pitchFamily="2" charset="77"/>
              <a:cs typeface="Times New Roman" panose="02020603050405020304" pitchFamily="18" charset="0"/>
            </a:endParaRPr>
          </a:p>
        </p:txBody>
      </p:sp>
      <p:pic>
        <p:nvPicPr>
          <p:cNvPr id="8" name="Picture 2" descr="Object Oriented Data Model in DBMS | What is Dbms">
            <a:extLst>
              <a:ext uri="{FF2B5EF4-FFF2-40B4-BE49-F238E27FC236}">
                <a16:creationId xmlns:a16="http://schemas.microsoft.com/office/drawing/2014/main" id="{C54C8763-E41B-1C40-B732-F1837782E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2531" y="1994494"/>
            <a:ext cx="6198807" cy="445739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6BE423A6-5845-3D32-6CDD-6202441A3BEB}"/>
              </a:ext>
            </a:extLst>
          </p:cNvPr>
          <p:cNvSpPr>
            <a:spLocks noGrp="1"/>
          </p:cNvSpPr>
          <p:nvPr>
            <p:ph type="sldNum" sz="quarter" idx="12"/>
          </p:nvPr>
        </p:nvSpPr>
        <p:spPr/>
        <p:txBody>
          <a:bodyPr/>
          <a:lstStyle/>
          <a:p>
            <a:fld id="{6D22F896-40B5-4ADD-8801-0D06FADFA095}" type="slidenum">
              <a:rPr lang="en-US" smtClean="0">
                <a:latin typeface="Times New Roman" panose="02020603050405020304" pitchFamily="18" charset="0"/>
                <a:cs typeface="Times New Roman" panose="02020603050405020304" pitchFamily="18" charset="0"/>
              </a:rPr>
              <a:pPr/>
              <a:t>11</a:t>
            </a:fld>
            <a:endParaRPr lang="en-US" dirty="0">
              <a:latin typeface="Times New Roman" panose="02020603050405020304" pitchFamily="18" charset="0"/>
              <a:cs typeface="Times New Roman" panose="02020603050405020304" pitchFamily="18" charset="0"/>
            </a:endParaRPr>
          </a:p>
        </p:txBody>
      </p:sp>
      <p:sp>
        <p:nvSpPr>
          <p:cNvPr id="4" name="Dikdörtgen 3"/>
          <p:cNvSpPr/>
          <p:nvPr/>
        </p:nvSpPr>
        <p:spPr>
          <a:xfrm>
            <a:off x="323858" y="2135513"/>
            <a:ext cx="6096000" cy="923330"/>
          </a:xfrm>
          <a:prstGeom prst="rect">
            <a:avLst/>
          </a:prstGeom>
        </p:spPr>
        <p:txBody>
          <a:bodyPr>
            <a:spAutoFit/>
          </a:bodyPr>
          <a:lstStyle/>
          <a:p>
            <a:pPr algn="just"/>
            <a:r>
              <a:rPr lang="tr-TR" dirty="0">
                <a:solidFill>
                  <a:srgbClr val="040C28"/>
                </a:solidFill>
                <a:latin typeface="Times New Roman" panose="02020603050405020304" pitchFamily="18" charset="0"/>
                <a:cs typeface="Times New Roman" panose="02020603050405020304" pitchFamily="18" charset="0"/>
              </a:rPr>
              <a:t>bir nesne biçiminde sunulan bir veri topluluğudur</a:t>
            </a:r>
            <a:r>
              <a:rPr lang="tr-TR" dirty="0">
                <a:solidFill>
                  <a:srgbClr val="4D5156"/>
                </a:solidFill>
                <a:latin typeface="Times New Roman" panose="02020603050405020304" pitchFamily="18" charset="0"/>
                <a:cs typeface="Times New Roman" panose="02020603050405020304" pitchFamily="18" charset="0"/>
              </a:rPr>
              <a:t>. Birden çok veri noktası tek bir birim veya nesnede birleştirilir ve çalışanların verileri bulmasını ve kullanmasını kolaylaştırır</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049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77F3367-B738-7C45-831A-229D4A97E322}"/>
              </a:ext>
            </a:extLst>
          </p:cNvPr>
          <p:cNvSpPr txBox="1">
            <a:spLocks/>
          </p:cNvSpPr>
          <p:nvPr/>
        </p:nvSpPr>
        <p:spPr>
          <a:xfrm>
            <a:off x="237067" y="40438"/>
            <a:ext cx="10784877" cy="541866"/>
          </a:xfrm>
          <a:prstGeom prst="rect">
            <a:avLst/>
          </a:prstGeom>
          <a:solidFill>
            <a:schemeClr val="bg1"/>
          </a:solidFill>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spcAft>
                <a:spcPts val="600"/>
              </a:spcAft>
            </a:pP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Veritabanı </a:t>
            </a:r>
            <a:r>
              <a:rPr lang="en-US" sz="2800" b="1" kern="1200" cap="none" dirty="0" err="1">
                <a:latin typeface="Times New Roman" panose="02020603050405020304" pitchFamily="18" charset="0"/>
                <a:ea typeface="Noteworthy Light" panose="02000400000000000000" pitchFamily="2" charset="77"/>
                <a:cs typeface="Times New Roman" panose="02020603050405020304" pitchFamily="18" charset="0"/>
              </a:rPr>
              <a:t>Yönetim</a:t>
            </a: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b="1" kern="1200" cap="none" dirty="0" err="1">
                <a:latin typeface="Times New Roman" panose="02020603050405020304" pitchFamily="18" charset="0"/>
                <a:ea typeface="Noteworthy Light" panose="02000400000000000000" pitchFamily="2" charset="77"/>
                <a:cs typeface="Times New Roman" panose="02020603050405020304" pitchFamily="18" charset="0"/>
              </a:rPr>
              <a:t>Sistemleri</a:t>
            </a: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b="1" cap="none" dirty="0">
                <a:latin typeface="Times New Roman" panose="02020603050405020304" pitchFamily="18" charset="0"/>
                <a:ea typeface="Noteworthy Light" panose="02000400000000000000" pitchFamily="2" charset="77"/>
                <a:cs typeface="Times New Roman" panose="02020603050405020304" pitchFamily="18" charset="0"/>
              </a:rPr>
              <a:t>Veri </a:t>
            </a:r>
            <a:r>
              <a:rPr lang="en-US" sz="2800" b="1" cap="none" dirty="0" err="1">
                <a:latin typeface="Times New Roman" panose="02020603050405020304" pitchFamily="18" charset="0"/>
                <a:ea typeface="Noteworthy Light" panose="02000400000000000000" pitchFamily="2" charset="77"/>
                <a:cs typeface="Times New Roman" panose="02020603050405020304" pitchFamily="18" charset="0"/>
              </a:rPr>
              <a:t>Modeli</a:t>
            </a:r>
            <a:r>
              <a:rPr lang="en-US" sz="2800" b="1" cap="none" dirty="0">
                <a:latin typeface="Times New Roman" panose="02020603050405020304" pitchFamily="18" charset="0"/>
                <a:ea typeface="Noteworthy Light" panose="02000400000000000000" pitchFamily="2" charset="77"/>
                <a:cs typeface="Times New Roman" panose="02020603050405020304" pitchFamily="18" charset="0"/>
              </a:rPr>
              <a:t> - </a:t>
            </a:r>
            <a:r>
              <a:rPr lang="en-US" sz="2800" b="1" cap="none" dirty="0" err="1">
                <a:latin typeface="Times New Roman" panose="02020603050405020304" pitchFamily="18" charset="0"/>
                <a:ea typeface="Noteworthy Light" panose="02000400000000000000" pitchFamily="2" charset="77"/>
                <a:cs typeface="Times New Roman" panose="02020603050405020304" pitchFamily="18" charset="0"/>
              </a:rPr>
              <a:t>Nesne-ilişkisel</a:t>
            </a:r>
            <a:r>
              <a:rPr lang="en-US" sz="2800" b="1" cap="none"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model</a:t>
            </a:r>
          </a:p>
        </p:txBody>
      </p:sp>
      <p:cxnSp>
        <p:nvCxnSpPr>
          <p:cNvPr id="9" name="Straight Connector 8">
            <a:extLst>
              <a:ext uri="{FF2B5EF4-FFF2-40B4-BE49-F238E27FC236}">
                <a16:creationId xmlns:a16="http://schemas.microsoft.com/office/drawing/2014/main" id="{6729C6E1-2D04-A642-8A8B-CD2B0142FEE1}"/>
              </a:ext>
            </a:extLst>
          </p:cNvPr>
          <p:cNvCxnSpPr>
            <a:cxnSpLocks/>
          </p:cNvCxnSpPr>
          <p:nvPr/>
        </p:nvCxnSpPr>
        <p:spPr>
          <a:xfrm>
            <a:off x="290521" y="486770"/>
            <a:ext cx="11786491" cy="0"/>
          </a:xfrm>
          <a:prstGeom prst="line">
            <a:avLst/>
          </a:prstGeom>
          <a:ln w="222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2AF65AE-FB0E-B94D-BD84-FA11F605CA2A}"/>
              </a:ext>
            </a:extLst>
          </p:cNvPr>
          <p:cNvSpPr/>
          <p:nvPr/>
        </p:nvSpPr>
        <p:spPr>
          <a:xfrm>
            <a:off x="506031" y="622512"/>
            <a:ext cx="4864875" cy="2677656"/>
          </a:xfrm>
          <a:prstGeom prst="rect">
            <a:avLst/>
          </a:prstGeom>
        </p:spPr>
        <p:txBody>
          <a:bodyPr wrap="square">
            <a:spAutoFit/>
          </a:bodyPr>
          <a:lstStyle/>
          <a:p>
            <a:pPr>
              <a:lnSpc>
                <a:spcPct val="150000"/>
              </a:lnSpc>
            </a:pPr>
            <a:r>
              <a:rPr lang="tr-TR" sz="2800" b="1" dirty="0">
                <a:latin typeface="Times New Roman" panose="02020603050405020304" pitchFamily="18" charset="0"/>
                <a:ea typeface="Noteworthy Light" panose="02000400000000000000" pitchFamily="2" charset="77"/>
                <a:cs typeface="Times New Roman" panose="02020603050405020304" pitchFamily="18" charset="0"/>
              </a:rPr>
              <a:t>Nesne-ilişkisel model </a:t>
            </a:r>
          </a:p>
          <a:p>
            <a:pPr>
              <a:lnSpc>
                <a:spcPct val="150000"/>
              </a:lnSpc>
            </a:pPr>
            <a:r>
              <a:rPr lang="tr-TR" sz="2800" b="1" dirty="0" smtClean="0">
                <a:latin typeface="Times New Roman" panose="02020603050405020304" pitchFamily="18" charset="0"/>
                <a:ea typeface="Noteworthy Light" panose="02000400000000000000" pitchFamily="2" charset="77"/>
                <a:cs typeface="Times New Roman" panose="02020603050405020304" pitchFamily="18" charset="0"/>
              </a:rPr>
              <a:t>(Object-</a:t>
            </a:r>
            <a:r>
              <a:rPr lang="tr-TR" sz="2800" b="1" dirty="0" err="1" smtClean="0">
                <a:latin typeface="Times New Roman" panose="02020603050405020304" pitchFamily="18" charset="0"/>
                <a:ea typeface="Noteworthy Light" panose="02000400000000000000" pitchFamily="2" charset="77"/>
                <a:cs typeface="Times New Roman" panose="02020603050405020304" pitchFamily="18" charset="0"/>
              </a:rPr>
              <a:t>Relational</a:t>
            </a:r>
            <a:r>
              <a:rPr lang="tr-TR" sz="2800" b="1" dirty="0" smtClean="0">
                <a:latin typeface="Times New Roman" panose="02020603050405020304" pitchFamily="18" charset="0"/>
                <a:ea typeface="Noteworthy Light" panose="02000400000000000000" pitchFamily="2" charset="77"/>
                <a:cs typeface="Times New Roman" panose="02020603050405020304" pitchFamily="18" charset="0"/>
              </a:rPr>
              <a:t> Model) </a:t>
            </a:r>
            <a:endParaRPr lang="tr-TR" sz="2800" b="1" dirty="0">
              <a:latin typeface="Times New Roman" panose="02020603050405020304" pitchFamily="18" charset="0"/>
              <a:ea typeface="Noteworthy Light" panose="02000400000000000000" pitchFamily="2" charset="77"/>
              <a:cs typeface="Times New Roman" panose="02020603050405020304" pitchFamily="18" charset="0"/>
            </a:endParaRPr>
          </a:p>
          <a:p>
            <a:pPr marL="914400" lvl="1" indent="-457200">
              <a:lnSpc>
                <a:spcPct val="150000"/>
              </a:lnSpc>
              <a:spcBef>
                <a:spcPts val="0"/>
              </a:spcBef>
              <a:buFont typeface="Arial" panose="020B0604020202020204" pitchFamily="34" charset="0"/>
              <a:buChar char="•"/>
            </a:pPr>
            <a:r>
              <a:rPr lang="tr-TR" sz="2800" dirty="0" err="1">
                <a:latin typeface="Times New Roman" panose="02020603050405020304" pitchFamily="18" charset="0"/>
                <a:ea typeface="Noteworthy Light" panose="02000400000000000000" pitchFamily="2" charset="77"/>
                <a:cs typeface="Times New Roman" panose="02020603050405020304" pitchFamily="18" charset="0"/>
              </a:rPr>
              <a:t>Informix</a:t>
            </a:r>
            <a:r>
              <a:rPr lang="tr-TR" sz="2800" dirty="0">
                <a:latin typeface="Times New Roman" panose="02020603050405020304" pitchFamily="18" charset="0"/>
                <a:ea typeface="Noteworthy Light" panose="02000400000000000000" pitchFamily="2" charset="77"/>
                <a:cs typeface="Times New Roman" panose="02020603050405020304" pitchFamily="18" charset="0"/>
              </a:rPr>
              <a:t>, </a:t>
            </a:r>
            <a:r>
              <a:rPr lang="tr-TR" sz="2800" dirty="0" err="1">
                <a:latin typeface="Times New Roman" panose="02020603050405020304" pitchFamily="18" charset="0"/>
                <a:ea typeface="Noteworthy Light" panose="02000400000000000000" pitchFamily="2" charset="77"/>
                <a:cs typeface="Times New Roman" panose="02020603050405020304" pitchFamily="18" charset="0"/>
              </a:rPr>
              <a:t>ObjectStore</a:t>
            </a:r>
            <a:r>
              <a:rPr lang="tr-TR" sz="2800" dirty="0">
                <a:latin typeface="Times New Roman" panose="02020603050405020304" pitchFamily="18" charset="0"/>
                <a:ea typeface="Noteworthy Light" panose="02000400000000000000" pitchFamily="2" charset="77"/>
                <a:cs typeface="Times New Roman" panose="02020603050405020304" pitchFamily="18" charset="0"/>
              </a:rPr>
              <a:t>, </a:t>
            </a:r>
            <a:r>
              <a:rPr lang="tr-TR" sz="2800" dirty="0" err="1">
                <a:latin typeface="Times New Roman" panose="02020603050405020304" pitchFamily="18" charset="0"/>
                <a:ea typeface="Noteworthy Light" panose="02000400000000000000" pitchFamily="2" charset="77"/>
                <a:cs typeface="Times New Roman" panose="02020603050405020304" pitchFamily="18" charset="0"/>
              </a:rPr>
              <a:t>Oracle</a:t>
            </a:r>
            <a:r>
              <a:rPr lang="tr-TR" sz="2800" dirty="0">
                <a:latin typeface="Times New Roman" panose="02020603050405020304" pitchFamily="18" charset="0"/>
                <a:ea typeface="Noteworthy Light" panose="02000400000000000000" pitchFamily="2" charset="77"/>
                <a:cs typeface="Times New Roman" panose="02020603050405020304" pitchFamily="18" charset="0"/>
              </a:rPr>
              <a:t>, ve </a:t>
            </a:r>
            <a:r>
              <a:rPr lang="tr-TR" sz="2800" dirty="0" err="1">
                <a:latin typeface="Times New Roman" panose="02020603050405020304" pitchFamily="18" charset="0"/>
                <a:ea typeface="Noteworthy Light" panose="02000400000000000000" pitchFamily="2" charset="77"/>
                <a:cs typeface="Times New Roman" panose="02020603050405020304" pitchFamily="18" charset="0"/>
              </a:rPr>
              <a:t>Versant</a:t>
            </a:r>
            <a:r>
              <a:rPr lang="tr-TR" sz="2800" dirty="0">
                <a:latin typeface="Times New Roman" panose="02020603050405020304" pitchFamily="18" charset="0"/>
                <a:ea typeface="Noteworthy Light" panose="02000400000000000000" pitchFamily="2" charset="77"/>
                <a:cs typeface="Times New Roman" panose="02020603050405020304" pitchFamily="18" charset="0"/>
              </a:rPr>
              <a:t>.</a:t>
            </a:r>
            <a:endParaRPr lang="en-US" sz="2800" dirty="0">
              <a:latin typeface="Times New Roman" panose="02020603050405020304" pitchFamily="18" charset="0"/>
              <a:ea typeface="Noteworthy Light" panose="02000400000000000000" pitchFamily="2" charset="77"/>
              <a:cs typeface="Times New Roman" panose="02020603050405020304" pitchFamily="18" charset="0"/>
            </a:endParaRPr>
          </a:p>
        </p:txBody>
      </p:sp>
      <p:pic>
        <p:nvPicPr>
          <p:cNvPr id="6148" name="Picture 4">
            <a:extLst>
              <a:ext uri="{FF2B5EF4-FFF2-40B4-BE49-F238E27FC236}">
                <a16:creationId xmlns:a16="http://schemas.microsoft.com/office/drawing/2014/main" id="{8510990D-F831-2A47-8D13-F127F3CBBE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5883" y="823158"/>
            <a:ext cx="6851074" cy="524454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9E45385-34F9-CA4C-003E-A631FA8E8DBD}"/>
              </a:ext>
            </a:extLst>
          </p:cNvPr>
          <p:cNvSpPr>
            <a:spLocks noGrp="1"/>
          </p:cNvSpPr>
          <p:nvPr>
            <p:ph type="sldNum" sz="quarter" idx="12"/>
          </p:nvPr>
        </p:nvSpPr>
        <p:spPr/>
        <p:txBody>
          <a:bodyPr/>
          <a:lstStyle/>
          <a:p>
            <a:fld id="{6D22F896-40B5-4ADD-8801-0D06FADFA095}" type="slidenum">
              <a:rPr lang="en-US" smtClean="0">
                <a:latin typeface="Times New Roman" panose="02020603050405020304" pitchFamily="18" charset="0"/>
                <a:cs typeface="Times New Roman" panose="02020603050405020304" pitchFamily="18" charset="0"/>
              </a:rPr>
              <a:pPr/>
              <a:t>12</a:t>
            </a:fld>
            <a:endParaRPr lang="en-US" dirty="0">
              <a:latin typeface="Times New Roman" panose="02020603050405020304" pitchFamily="18" charset="0"/>
              <a:cs typeface="Times New Roman" panose="02020603050405020304" pitchFamily="18" charset="0"/>
            </a:endParaRPr>
          </a:p>
        </p:txBody>
      </p:sp>
      <p:sp>
        <p:nvSpPr>
          <p:cNvPr id="5" name="Dikdörtgen 4"/>
          <p:cNvSpPr/>
          <p:nvPr/>
        </p:nvSpPr>
        <p:spPr>
          <a:xfrm>
            <a:off x="193618" y="3466936"/>
            <a:ext cx="6096000" cy="1477328"/>
          </a:xfrm>
          <a:prstGeom prst="rect">
            <a:avLst/>
          </a:prstGeom>
        </p:spPr>
        <p:txBody>
          <a:bodyPr>
            <a:spAutoFit/>
          </a:bodyPr>
          <a:lstStyle/>
          <a:p>
            <a:r>
              <a:rPr lang="tr-TR" dirty="0" smtClean="0">
                <a:solidFill>
                  <a:srgbClr val="000000"/>
                </a:solidFill>
                <a:latin typeface="Verdana" panose="020B0604030504040204" pitchFamily="34" charset="0"/>
              </a:rPr>
              <a:t>Nesne </a:t>
            </a:r>
            <a:r>
              <a:rPr lang="tr-TR" dirty="0">
                <a:solidFill>
                  <a:srgbClr val="000000"/>
                </a:solidFill>
                <a:latin typeface="Verdana" panose="020B0604030504040204" pitchFamily="34" charset="0"/>
              </a:rPr>
              <a:t>yönelimli </a:t>
            </a:r>
            <a:r>
              <a:rPr lang="tr-TR" dirty="0" err="1">
                <a:solidFill>
                  <a:srgbClr val="000000"/>
                </a:solidFill>
                <a:latin typeface="Verdana" panose="020B0604030504040204" pitchFamily="34" charset="0"/>
              </a:rPr>
              <a:t>veritabanı</a:t>
            </a:r>
            <a:r>
              <a:rPr lang="tr-TR" dirty="0">
                <a:solidFill>
                  <a:srgbClr val="000000"/>
                </a:solidFill>
                <a:latin typeface="Verdana" panose="020B0604030504040204" pitchFamily="34" charset="0"/>
              </a:rPr>
              <a:t> modeli ile İlişkisel </a:t>
            </a:r>
            <a:r>
              <a:rPr lang="tr-TR" dirty="0" err="1">
                <a:solidFill>
                  <a:srgbClr val="000000"/>
                </a:solidFill>
                <a:latin typeface="Verdana" panose="020B0604030504040204" pitchFamily="34" charset="0"/>
              </a:rPr>
              <a:t>veritabanı</a:t>
            </a:r>
            <a:r>
              <a:rPr lang="tr-TR" dirty="0">
                <a:solidFill>
                  <a:srgbClr val="000000"/>
                </a:solidFill>
                <a:latin typeface="Verdana" panose="020B0604030504040204" pitchFamily="34" charset="0"/>
              </a:rPr>
              <a:t> modelinin birleşimidir. Yani tıpkı Nesneye Dayalı modeller gibi nesneleri, sınıfları, kalıtımı vb. destekler ve İlişkisel veri modeli gibi veri türleri, tablo yapıları vb. desteği vardır.</a:t>
            </a:r>
            <a:endParaRPr lang="tr-TR" dirty="0"/>
          </a:p>
        </p:txBody>
      </p:sp>
      <p:sp>
        <p:nvSpPr>
          <p:cNvPr id="7" name="Dikdörtgen 6"/>
          <p:cNvSpPr/>
          <p:nvPr/>
        </p:nvSpPr>
        <p:spPr>
          <a:xfrm>
            <a:off x="241949" y="5744538"/>
            <a:ext cx="4095993" cy="646331"/>
          </a:xfrm>
          <a:prstGeom prst="rect">
            <a:avLst/>
          </a:prstGeom>
        </p:spPr>
        <p:txBody>
          <a:bodyPr wrap="none">
            <a:spAutoFit/>
          </a:bodyPr>
          <a:lstStyle/>
          <a:p>
            <a:r>
              <a:rPr lang="tr-TR" dirty="0">
                <a:solidFill>
                  <a:srgbClr val="FF0000"/>
                </a:solidFill>
                <a:latin typeface="Google Sans"/>
              </a:rPr>
              <a:t>ORM (Object </a:t>
            </a:r>
            <a:r>
              <a:rPr lang="tr-TR" dirty="0" err="1">
                <a:solidFill>
                  <a:srgbClr val="FF0000"/>
                </a:solidFill>
                <a:latin typeface="Google Sans"/>
              </a:rPr>
              <a:t>Relational</a:t>
            </a:r>
            <a:r>
              <a:rPr lang="tr-TR" dirty="0">
                <a:solidFill>
                  <a:srgbClr val="FF0000"/>
                </a:solidFill>
                <a:latin typeface="Google Sans"/>
              </a:rPr>
              <a:t> </a:t>
            </a:r>
            <a:r>
              <a:rPr lang="tr-TR" dirty="0" err="1">
                <a:solidFill>
                  <a:srgbClr val="FF0000"/>
                </a:solidFill>
                <a:latin typeface="Google Sans"/>
              </a:rPr>
              <a:t>Mapping</a:t>
            </a:r>
            <a:r>
              <a:rPr lang="tr-TR" dirty="0" smtClean="0">
                <a:solidFill>
                  <a:srgbClr val="FF0000"/>
                </a:solidFill>
                <a:latin typeface="Google Sans"/>
              </a:rPr>
              <a:t>) ???</a:t>
            </a:r>
          </a:p>
          <a:p>
            <a:r>
              <a:rPr lang="tr-TR" dirty="0" smtClean="0">
                <a:solidFill>
                  <a:srgbClr val="FF0000"/>
                </a:solidFill>
                <a:latin typeface="Google Sans"/>
              </a:rPr>
              <a:t>Araştırınız</a:t>
            </a:r>
            <a:endParaRPr lang="tr-TR" dirty="0">
              <a:solidFill>
                <a:srgbClr val="FF0000"/>
              </a:solidFill>
            </a:endParaRPr>
          </a:p>
        </p:txBody>
      </p:sp>
    </p:spTree>
    <p:extLst>
      <p:ext uri="{BB962C8B-B14F-4D97-AF65-F5344CB8AC3E}">
        <p14:creationId xmlns:p14="http://schemas.microsoft.com/office/powerpoint/2010/main" val="3212781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77F3367-B738-7C45-831A-229D4A97E322}"/>
              </a:ext>
            </a:extLst>
          </p:cNvPr>
          <p:cNvSpPr txBox="1">
            <a:spLocks/>
          </p:cNvSpPr>
          <p:nvPr/>
        </p:nvSpPr>
        <p:spPr>
          <a:xfrm>
            <a:off x="237067" y="40438"/>
            <a:ext cx="10784877" cy="541866"/>
          </a:xfrm>
          <a:prstGeom prst="rect">
            <a:avLst/>
          </a:prstGeom>
          <a:solidFill>
            <a:schemeClr val="bg1"/>
          </a:solidFill>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spcAft>
                <a:spcPts val="600"/>
              </a:spcAft>
            </a:pP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Veritabanı </a:t>
            </a:r>
            <a:r>
              <a:rPr lang="en-US" sz="2800" b="1" kern="1200" cap="none" dirty="0" err="1">
                <a:latin typeface="Times New Roman" panose="02020603050405020304" pitchFamily="18" charset="0"/>
                <a:ea typeface="Noteworthy Light" panose="02000400000000000000" pitchFamily="2" charset="77"/>
                <a:cs typeface="Times New Roman" panose="02020603050405020304" pitchFamily="18" charset="0"/>
              </a:rPr>
              <a:t>Yönetim</a:t>
            </a: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b="1" kern="1200" cap="none" dirty="0" err="1">
                <a:latin typeface="Times New Roman" panose="02020603050405020304" pitchFamily="18" charset="0"/>
                <a:ea typeface="Noteworthy Light" panose="02000400000000000000" pitchFamily="2" charset="77"/>
                <a:cs typeface="Times New Roman" panose="02020603050405020304" pitchFamily="18" charset="0"/>
              </a:rPr>
              <a:t>Sistemleri</a:t>
            </a:r>
            <a:r>
              <a:rPr lang="en-US" sz="2800" b="1" cap="none" dirty="0">
                <a:latin typeface="Times New Roman" panose="02020603050405020304" pitchFamily="18" charset="0"/>
                <a:ea typeface="Noteworthy Light" panose="02000400000000000000" pitchFamily="2" charset="77"/>
                <a:cs typeface="Times New Roman" panose="02020603050405020304" pitchFamily="18" charset="0"/>
              </a:rPr>
              <a:t>: Veri </a:t>
            </a:r>
            <a:r>
              <a:rPr lang="en-US" sz="2800" b="1" cap="none" dirty="0" err="1">
                <a:latin typeface="Times New Roman" panose="02020603050405020304" pitchFamily="18" charset="0"/>
                <a:ea typeface="Noteworthy Light" panose="02000400000000000000" pitchFamily="2" charset="77"/>
                <a:cs typeface="Times New Roman" panose="02020603050405020304" pitchFamily="18" charset="0"/>
              </a:rPr>
              <a:t>Modeli</a:t>
            </a:r>
            <a:r>
              <a:rPr lang="en-US" sz="2800" b="1" cap="none"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b="1" kern="1200" cap="none" dirty="0" err="1">
                <a:latin typeface="Times New Roman" panose="02020603050405020304" pitchFamily="18" charset="0"/>
                <a:ea typeface="Noteworthy Light" panose="02000400000000000000" pitchFamily="2" charset="77"/>
                <a:cs typeface="Times New Roman" panose="02020603050405020304" pitchFamily="18" charset="0"/>
              </a:rPr>
              <a:t>İlişkisel</a:t>
            </a: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 Model</a:t>
            </a:r>
          </a:p>
        </p:txBody>
      </p:sp>
      <p:cxnSp>
        <p:nvCxnSpPr>
          <p:cNvPr id="9" name="Straight Connector 8">
            <a:extLst>
              <a:ext uri="{FF2B5EF4-FFF2-40B4-BE49-F238E27FC236}">
                <a16:creationId xmlns:a16="http://schemas.microsoft.com/office/drawing/2014/main" id="{6729C6E1-2D04-A642-8A8B-CD2B0142FEE1}"/>
              </a:ext>
            </a:extLst>
          </p:cNvPr>
          <p:cNvCxnSpPr>
            <a:cxnSpLocks/>
          </p:cNvCxnSpPr>
          <p:nvPr/>
        </p:nvCxnSpPr>
        <p:spPr>
          <a:xfrm>
            <a:off x="290521" y="486770"/>
            <a:ext cx="11786491" cy="0"/>
          </a:xfrm>
          <a:prstGeom prst="line">
            <a:avLst/>
          </a:prstGeom>
          <a:ln w="222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060B1C35-86DB-EC46-8127-BB597F3AA9ED}"/>
              </a:ext>
            </a:extLst>
          </p:cNvPr>
          <p:cNvSpPr>
            <a:spLocks noGrp="1"/>
          </p:cNvSpPr>
          <p:nvPr>
            <p:ph idx="1"/>
          </p:nvPr>
        </p:nvSpPr>
        <p:spPr>
          <a:xfrm>
            <a:off x="399469" y="1151273"/>
            <a:ext cx="7382826" cy="3874559"/>
          </a:xfrm>
        </p:spPr>
        <p:txBody>
          <a:bodyPr vert="horz" lIns="91440" tIns="45720" rIns="91440" bIns="45720" rtlCol="0">
            <a:noAutofit/>
          </a:bodyPr>
          <a:lstStyle/>
          <a:p>
            <a:pPr marL="0" indent="0">
              <a:lnSpc>
                <a:spcPct val="150000"/>
              </a:lnSpc>
              <a:spcBef>
                <a:spcPts val="0"/>
              </a:spcBef>
              <a:buNone/>
            </a:pPr>
            <a:r>
              <a:rPr lang="en-US" b="1" dirty="0">
                <a:latin typeface="Times New Roman" panose="02020603050405020304" pitchFamily="18" charset="0"/>
                <a:ea typeface="Noteworthy Light" panose="02000400000000000000" pitchFamily="2" charset="77"/>
                <a:cs typeface="Times New Roman" panose="02020603050405020304" pitchFamily="18" charset="0"/>
              </a:rPr>
              <a:t>1970’de</a:t>
            </a:r>
            <a:r>
              <a:rPr lang="en-US" dirty="0">
                <a:latin typeface="Times New Roman" panose="02020603050405020304" pitchFamily="18" charset="0"/>
                <a:ea typeface="Noteworthy Light" panose="02000400000000000000" pitchFamily="2" charset="77"/>
                <a:cs typeface="Times New Roman" panose="02020603050405020304" pitchFamily="18" charset="0"/>
              </a:rPr>
              <a:t> Edgar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Codd</a:t>
            </a:r>
            <a:r>
              <a:rPr lang="en-US" dirty="0">
                <a:latin typeface="Times New Roman" panose="02020603050405020304" pitchFamily="18" charset="0"/>
                <a:ea typeface="Noteworthy Light" panose="02000400000000000000" pitchFamily="2" charset="77"/>
                <a:cs typeface="Times New Roman" panose="02020603050405020304" pitchFamily="18" charset="0"/>
              </a:rPr>
              <a:t> </a:t>
            </a:r>
          </a:p>
          <a:p>
            <a:pPr lvl="1">
              <a:lnSpc>
                <a:spcPct val="150000"/>
              </a:lnSpc>
              <a:spcBef>
                <a:spcPts val="0"/>
              </a:spcBef>
              <a:buFont typeface="Wingdings" pitchFamily="2" charset="2"/>
              <a:buChar char="§"/>
            </a:pPr>
            <a:r>
              <a:rPr lang="en-US" sz="2800" dirty="0">
                <a:latin typeface="Times New Roman" panose="02020603050405020304" pitchFamily="18" charset="0"/>
                <a:ea typeface="Noteworthy Light" panose="02000400000000000000" pitchFamily="2" charset="77"/>
                <a:cs typeface="Times New Roman" panose="02020603050405020304" pitchFamily="18" charset="0"/>
              </a:rPr>
              <a:t> IBM’s San Jose Research Lab  </a:t>
            </a:r>
          </a:p>
          <a:p>
            <a:pPr lvl="1">
              <a:lnSpc>
                <a:spcPct val="150000"/>
              </a:lnSpc>
              <a:spcBef>
                <a:spcPts val="0"/>
              </a:spcBef>
              <a:buFont typeface="Wingdings" pitchFamily="2" charset="2"/>
              <a:buChar char="§"/>
            </a:pPr>
            <a:r>
              <a:rPr lang="en-US" sz="2800" b="1"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b="1" dirty="0" err="1">
                <a:latin typeface="Times New Roman" panose="02020603050405020304" pitchFamily="18" charset="0"/>
                <a:ea typeface="Noteworthy Light" panose="02000400000000000000" pitchFamily="2" charset="77"/>
                <a:cs typeface="Times New Roman" panose="02020603050405020304" pitchFamily="18" charset="0"/>
              </a:rPr>
              <a:t>İlişkisel</a:t>
            </a:r>
            <a:r>
              <a:rPr lang="en-US" sz="2800" b="1" dirty="0">
                <a:latin typeface="Times New Roman" panose="02020603050405020304" pitchFamily="18" charset="0"/>
                <a:ea typeface="Noteworthy Light" panose="02000400000000000000" pitchFamily="2" charset="77"/>
                <a:cs typeface="Times New Roman" panose="02020603050405020304" pitchFamily="18" charset="0"/>
              </a:rPr>
              <a:t> veri modeli </a:t>
            </a:r>
            <a:r>
              <a:rPr lang="en-US" sz="2800" dirty="0">
                <a:latin typeface="Times New Roman" panose="02020603050405020304" pitchFamily="18" charset="0"/>
                <a:ea typeface="Noteworthy Light" panose="02000400000000000000" pitchFamily="2" charset="77"/>
                <a:cs typeface="Times New Roman" panose="02020603050405020304" pitchFamily="18" charset="0"/>
              </a:rPr>
              <a:t>(relational data model) </a:t>
            </a:r>
            <a:r>
              <a:rPr lang="en-US" sz="2800" dirty="0" err="1">
                <a:latin typeface="Times New Roman" panose="02020603050405020304" pitchFamily="18" charset="0"/>
                <a:ea typeface="Noteworthy Light" panose="02000400000000000000" pitchFamily="2" charset="77"/>
                <a:cs typeface="Times New Roman" panose="02020603050405020304" pitchFamily="18" charset="0"/>
              </a:rPr>
              <a:t>kavramını</a:t>
            </a:r>
            <a:r>
              <a:rPr lang="en-US" sz="2800" dirty="0">
                <a:latin typeface="Times New Roman" panose="02020603050405020304" pitchFamily="18" charset="0"/>
                <a:ea typeface="Noteworthy Light" panose="02000400000000000000" pitchFamily="2" charset="77"/>
                <a:cs typeface="Times New Roman" panose="02020603050405020304" pitchFamily="18" charset="0"/>
              </a:rPr>
              <a:t> ortaya </a:t>
            </a:r>
            <a:r>
              <a:rPr lang="en-US" sz="2800" dirty="0" err="1">
                <a:latin typeface="Times New Roman" panose="02020603050405020304" pitchFamily="18" charset="0"/>
                <a:ea typeface="Noteworthy Light" panose="02000400000000000000" pitchFamily="2" charset="77"/>
                <a:cs typeface="Times New Roman" panose="02020603050405020304" pitchFamily="18" charset="0"/>
              </a:rPr>
              <a:t>çıkarmıştır</a:t>
            </a:r>
            <a:r>
              <a:rPr lang="en-US" sz="2800" dirty="0">
                <a:latin typeface="Times New Roman" panose="02020603050405020304" pitchFamily="18" charset="0"/>
                <a:ea typeface="Noteworthy Light" panose="02000400000000000000" pitchFamily="2" charset="77"/>
                <a:cs typeface="Times New Roman" panose="02020603050405020304" pitchFamily="18" charset="0"/>
              </a:rPr>
              <a:t> </a:t>
            </a:r>
          </a:p>
          <a:p>
            <a:pPr lvl="1">
              <a:lnSpc>
                <a:spcPct val="150000"/>
              </a:lnSpc>
              <a:spcBef>
                <a:spcPts val="0"/>
              </a:spcBef>
              <a:buFont typeface="Wingdings" pitchFamily="2" charset="2"/>
              <a:buChar char="§"/>
            </a:pPr>
            <a:r>
              <a:rPr lang="en-US" sz="2800" dirty="0">
                <a:latin typeface="Times New Roman" panose="02020603050405020304" pitchFamily="18" charset="0"/>
                <a:ea typeface="Noteworthy Light" panose="02000400000000000000" pitchFamily="2" charset="77"/>
                <a:cs typeface="Times New Roman" panose="02020603050405020304" pitchFamily="18" charset="0"/>
              </a:rPr>
              <a:t> 1981 </a:t>
            </a:r>
            <a:r>
              <a:rPr lang="en-US" sz="2800" dirty="0" err="1">
                <a:latin typeface="Times New Roman" panose="02020603050405020304" pitchFamily="18" charset="0"/>
                <a:ea typeface="Noteworthy Light" panose="02000400000000000000" pitchFamily="2" charset="77"/>
                <a:cs typeface="Times New Roman" panose="02020603050405020304" pitchFamily="18" charset="0"/>
              </a:rPr>
              <a:t>tarihinde</a:t>
            </a:r>
            <a:r>
              <a:rPr lang="en-US" sz="2800" dirty="0">
                <a:latin typeface="Times New Roman" panose="02020603050405020304" pitchFamily="18" charset="0"/>
                <a:ea typeface="Noteworthy Light" panose="02000400000000000000" pitchFamily="2" charset="77"/>
                <a:cs typeface="Times New Roman" panose="02020603050405020304" pitchFamily="18" charset="0"/>
              </a:rPr>
              <a:t> ACM’s Turing </a:t>
            </a:r>
            <a:r>
              <a:rPr lang="en-US" sz="2800" dirty="0" err="1">
                <a:latin typeface="Times New Roman" panose="02020603050405020304" pitchFamily="18" charset="0"/>
                <a:ea typeface="Noteworthy Light" panose="02000400000000000000" pitchFamily="2" charset="77"/>
                <a:cs typeface="Times New Roman" panose="02020603050405020304" pitchFamily="18" charset="0"/>
              </a:rPr>
              <a:t>ödülünü</a:t>
            </a:r>
            <a:r>
              <a:rPr lang="en-US" sz="2800"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dirty="0" err="1">
                <a:latin typeface="Times New Roman" panose="02020603050405020304" pitchFamily="18" charset="0"/>
                <a:ea typeface="Noteworthy Light" panose="02000400000000000000" pitchFamily="2" charset="77"/>
                <a:cs typeface="Times New Roman" panose="02020603050405020304" pitchFamily="18" charset="0"/>
              </a:rPr>
              <a:t>almıştır</a:t>
            </a:r>
            <a:r>
              <a:rPr lang="en-US" sz="2800" dirty="0">
                <a:latin typeface="Times New Roman" panose="02020603050405020304" pitchFamily="18" charset="0"/>
                <a:ea typeface="Noteworthy Light" panose="02000400000000000000" pitchFamily="2" charset="77"/>
                <a:cs typeface="Times New Roman" panose="02020603050405020304" pitchFamily="18" charset="0"/>
              </a:rPr>
              <a:t>.</a:t>
            </a:r>
          </a:p>
          <a:p>
            <a:pPr>
              <a:lnSpc>
                <a:spcPct val="150000"/>
              </a:lnSpc>
              <a:spcBef>
                <a:spcPts val="0"/>
              </a:spcBef>
            </a:pPr>
            <a:endParaRPr lang="en-US" dirty="0">
              <a:latin typeface="Times New Roman" panose="02020603050405020304" pitchFamily="18" charset="0"/>
              <a:ea typeface="Noteworthy Light" panose="02000400000000000000" pitchFamily="2" charset="77"/>
              <a:cs typeface="Times New Roman" panose="02020603050405020304" pitchFamily="18" charset="0"/>
            </a:endParaRPr>
          </a:p>
        </p:txBody>
      </p:sp>
      <p:pic>
        <p:nvPicPr>
          <p:cNvPr id="11" name="Picture 10">
            <a:extLst>
              <a:ext uri="{FF2B5EF4-FFF2-40B4-BE49-F238E27FC236}">
                <a16:creationId xmlns:a16="http://schemas.microsoft.com/office/drawing/2014/main" id="{B69CF078-3803-594D-9650-4C8B8375278D}"/>
              </a:ext>
            </a:extLst>
          </p:cNvPr>
          <p:cNvPicPr>
            <a:picLocks noChangeAspect="1"/>
          </p:cNvPicPr>
          <p:nvPr/>
        </p:nvPicPr>
        <p:blipFill>
          <a:blip r:embed="rId2"/>
          <a:stretch>
            <a:fillRect/>
          </a:stretch>
        </p:blipFill>
        <p:spPr>
          <a:xfrm>
            <a:off x="8439533" y="933103"/>
            <a:ext cx="2582411" cy="3649808"/>
          </a:xfrm>
          <a:prstGeom prst="rect">
            <a:avLst/>
          </a:prstGeom>
        </p:spPr>
      </p:pic>
      <p:sp>
        <p:nvSpPr>
          <p:cNvPr id="3" name="Rectangle 2">
            <a:extLst>
              <a:ext uri="{FF2B5EF4-FFF2-40B4-BE49-F238E27FC236}">
                <a16:creationId xmlns:a16="http://schemas.microsoft.com/office/drawing/2014/main" id="{BF27A877-DEF6-7047-9855-6F6ED0EE008A}"/>
              </a:ext>
            </a:extLst>
          </p:cNvPr>
          <p:cNvSpPr/>
          <p:nvPr/>
        </p:nvSpPr>
        <p:spPr>
          <a:xfrm>
            <a:off x="880478" y="4894660"/>
            <a:ext cx="9979062" cy="923330"/>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Don Chamberlin, coinventor of SQL, the most popular computer language used by database systems today, explains, “There was this guy Ted Codd who had some kind of strange mathematical notation, but nobody took it very seriously.” </a:t>
            </a:r>
          </a:p>
        </p:txBody>
      </p:sp>
      <p:sp>
        <p:nvSpPr>
          <p:cNvPr id="5" name="Slide Number Placeholder 4">
            <a:extLst>
              <a:ext uri="{FF2B5EF4-FFF2-40B4-BE49-F238E27FC236}">
                <a16:creationId xmlns:a16="http://schemas.microsoft.com/office/drawing/2014/main" id="{BA5D7266-5754-AF5F-ACB4-88FDFC036E6E}"/>
              </a:ext>
            </a:extLst>
          </p:cNvPr>
          <p:cNvSpPr>
            <a:spLocks noGrp="1"/>
          </p:cNvSpPr>
          <p:nvPr>
            <p:ph type="sldNum" sz="quarter" idx="12"/>
          </p:nvPr>
        </p:nvSpPr>
        <p:spPr/>
        <p:txBody>
          <a:bodyPr/>
          <a:lstStyle/>
          <a:p>
            <a:fld id="{6D22F896-40B5-4ADD-8801-0D06FADFA095}" type="slidenum">
              <a:rPr lang="en-US" smtClean="0">
                <a:latin typeface="Times New Roman" panose="02020603050405020304" pitchFamily="18" charset="0"/>
                <a:cs typeface="Times New Roman" panose="02020603050405020304" pitchFamily="18" charset="0"/>
              </a:rPr>
              <a:pPr/>
              <a:t>13</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3290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CDBBD4-7133-FA4C-B036-77C6706C47E4}"/>
              </a:ext>
            </a:extLst>
          </p:cNvPr>
          <p:cNvSpPr>
            <a:spLocks noGrp="1"/>
          </p:cNvSpPr>
          <p:nvPr>
            <p:ph type="sldNum" sz="quarter" idx="12"/>
          </p:nvPr>
        </p:nvSpPr>
        <p:spPr/>
        <p:txBody>
          <a:bodyPr/>
          <a:lstStyle/>
          <a:p>
            <a:fld id="{6D22F896-40B5-4ADD-8801-0D06FADFA095}" type="slidenum">
              <a:rPr lang="en-US" smtClean="0">
                <a:latin typeface="Times New Roman" panose="02020603050405020304" pitchFamily="18" charset="0"/>
                <a:cs typeface="Times New Roman" panose="02020603050405020304" pitchFamily="18" charset="0"/>
              </a:rPr>
              <a:pPr/>
              <a:t>14</a:t>
            </a:fld>
            <a:endParaRPr lang="en-US" dirty="0">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377F3367-B738-7C45-831A-229D4A97E322}"/>
              </a:ext>
            </a:extLst>
          </p:cNvPr>
          <p:cNvSpPr txBox="1">
            <a:spLocks/>
          </p:cNvSpPr>
          <p:nvPr/>
        </p:nvSpPr>
        <p:spPr>
          <a:xfrm>
            <a:off x="237067" y="40438"/>
            <a:ext cx="10784877" cy="541866"/>
          </a:xfrm>
          <a:prstGeom prst="rect">
            <a:avLst/>
          </a:prstGeom>
          <a:solidFill>
            <a:schemeClr val="bg1"/>
          </a:solidFill>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spcAft>
                <a:spcPts val="600"/>
              </a:spcAft>
            </a:pP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Veritabanı </a:t>
            </a:r>
            <a:r>
              <a:rPr lang="en-US" sz="2800" b="1" kern="1200" cap="none" dirty="0" err="1">
                <a:latin typeface="Times New Roman" panose="02020603050405020304" pitchFamily="18" charset="0"/>
                <a:ea typeface="Noteworthy Light" panose="02000400000000000000" pitchFamily="2" charset="77"/>
                <a:cs typeface="Times New Roman" panose="02020603050405020304" pitchFamily="18" charset="0"/>
              </a:rPr>
              <a:t>Yönetim</a:t>
            </a: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b="1" kern="1200" cap="none" dirty="0" err="1">
                <a:latin typeface="Times New Roman" panose="02020603050405020304" pitchFamily="18" charset="0"/>
                <a:ea typeface="Noteworthy Light" panose="02000400000000000000" pitchFamily="2" charset="77"/>
                <a:cs typeface="Times New Roman" panose="02020603050405020304" pitchFamily="18" charset="0"/>
              </a:rPr>
              <a:t>Sistemlerinin</a:t>
            </a: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 Veri </a:t>
            </a:r>
            <a:r>
              <a:rPr lang="en-US" sz="2800" b="1" kern="1200" cap="none" dirty="0" err="1">
                <a:latin typeface="Times New Roman" panose="02020603050405020304" pitchFamily="18" charset="0"/>
                <a:ea typeface="Noteworthy Light" panose="02000400000000000000" pitchFamily="2" charset="77"/>
                <a:cs typeface="Times New Roman" panose="02020603050405020304" pitchFamily="18" charset="0"/>
              </a:rPr>
              <a:t>Modeli</a:t>
            </a:r>
            <a:r>
              <a:rPr lang="en-US" sz="2800" b="1" cap="none"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b="1" cap="none" dirty="0" err="1">
                <a:latin typeface="Times New Roman" panose="02020603050405020304" pitchFamily="18" charset="0"/>
                <a:ea typeface="Noteworthy Light" panose="02000400000000000000" pitchFamily="2" charset="77"/>
                <a:cs typeface="Times New Roman" panose="02020603050405020304" pitchFamily="18" charset="0"/>
              </a:rPr>
              <a:t>İlişkisel</a:t>
            </a:r>
            <a:r>
              <a:rPr lang="en-US" sz="2800" b="1" cap="none" dirty="0">
                <a:latin typeface="Times New Roman" panose="02020603050405020304" pitchFamily="18" charset="0"/>
                <a:ea typeface="Noteworthy Light" panose="02000400000000000000" pitchFamily="2" charset="77"/>
                <a:cs typeface="Times New Roman" panose="02020603050405020304" pitchFamily="18" charset="0"/>
              </a:rPr>
              <a:t> Model </a:t>
            </a:r>
            <a:endPar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endParaRPr>
          </a:p>
        </p:txBody>
      </p:sp>
      <p:cxnSp>
        <p:nvCxnSpPr>
          <p:cNvPr id="9" name="Straight Connector 8">
            <a:extLst>
              <a:ext uri="{FF2B5EF4-FFF2-40B4-BE49-F238E27FC236}">
                <a16:creationId xmlns:a16="http://schemas.microsoft.com/office/drawing/2014/main" id="{6729C6E1-2D04-A642-8A8B-CD2B0142FEE1}"/>
              </a:ext>
            </a:extLst>
          </p:cNvPr>
          <p:cNvCxnSpPr>
            <a:cxnSpLocks/>
          </p:cNvCxnSpPr>
          <p:nvPr/>
        </p:nvCxnSpPr>
        <p:spPr>
          <a:xfrm>
            <a:off x="290521" y="486770"/>
            <a:ext cx="11786491" cy="0"/>
          </a:xfrm>
          <a:prstGeom prst="line">
            <a:avLst/>
          </a:prstGeom>
          <a:ln w="222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324DB4A-8933-9F43-B77F-30B0C6B5DDF0}"/>
              </a:ext>
            </a:extLst>
          </p:cNvPr>
          <p:cNvSpPr>
            <a:spLocks noGrp="1"/>
          </p:cNvSpPr>
          <p:nvPr>
            <p:ph idx="1"/>
          </p:nvPr>
        </p:nvSpPr>
        <p:spPr>
          <a:xfrm>
            <a:off x="118534" y="973540"/>
            <a:ext cx="6252184" cy="5517936"/>
          </a:xfrm>
        </p:spPr>
        <p:txBody>
          <a:bodyPr vert="horz" lIns="91440" tIns="45720" rIns="91440" bIns="45720" rtlCol="0">
            <a:normAutofit/>
          </a:bodyPr>
          <a:lstStyle/>
          <a:p>
            <a:pPr marL="0" indent="0">
              <a:lnSpc>
                <a:spcPct val="150000"/>
              </a:lnSpc>
              <a:spcBef>
                <a:spcPts val="0"/>
              </a:spcBef>
              <a:buNone/>
            </a:pPr>
            <a:r>
              <a:rPr lang="tr-TR" b="1" dirty="0">
                <a:latin typeface="Times New Roman" panose="02020603050405020304" pitchFamily="18" charset="0"/>
                <a:ea typeface="Noteworthy Light" panose="02000400000000000000" pitchFamily="2" charset="77"/>
                <a:cs typeface="Times New Roman" panose="02020603050405020304" pitchFamily="18" charset="0"/>
              </a:rPr>
              <a:t>İli</a:t>
            </a:r>
            <a:r>
              <a:rPr lang="tr-TR" dirty="0">
                <a:latin typeface="Times New Roman" panose="02020603050405020304" pitchFamily="18" charset="0"/>
                <a:ea typeface="Noteworthy Light" panose="02000400000000000000" pitchFamily="2" charset="77"/>
                <a:cs typeface="Times New Roman" panose="02020603050405020304" pitchFamily="18" charset="0"/>
              </a:rPr>
              <a:t>ş</a:t>
            </a:r>
            <a:r>
              <a:rPr lang="tr-TR" b="1" dirty="0">
                <a:latin typeface="Times New Roman" panose="02020603050405020304" pitchFamily="18" charset="0"/>
                <a:ea typeface="Noteworthy Light" panose="02000400000000000000" pitchFamily="2" charset="77"/>
                <a:cs typeface="Times New Roman" panose="02020603050405020304" pitchFamily="18" charset="0"/>
              </a:rPr>
              <a:t>kisel veri modeli </a:t>
            </a:r>
            <a:r>
              <a:rPr lang="tr-TR" dirty="0">
                <a:latin typeface="Times New Roman" panose="02020603050405020304" pitchFamily="18" charset="0"/>
                <a:ea typeface="Noteworthy Light" panose="02000400000000000000" pitchFamily="2" charset="77"/>
                <a:cs typeface="Times New Roman" panose="02020603050405020304" pitchFamily="18" charset="0"/>
              </a:rPr>
              <a:t>(Relational Data Model) tabanlı teknolojiler:  </a:t>
            </a:r>
          </a:p>
          <a:p>
            <a:pPr lvl="1">
              <a:lnSpc>
                <a:spcPct val="150000"/>
              </a:lnSpc>
              <a:spcBef>
                <a:spcPts val="0"/>
              </a:spcBef>
              <a:buFont typeface="Wingdings" pitchFamily="2" charset="2"/>
              <a:buChar char="§"/>
            </a:pPr>
            <a:r>
              <a:rPr lang="tr-TR" sz="2800" dirty="0">
                <a:latin typeface="Times New Roman" panose="02020603050405020304" pitchFamily="18" charset="0"/>
                <a:ea typeface="Noteworthy Light" panose="02000400000000000000" pitchFamily="2" charset="77"/>
                <a:cs typeface="Times New Roman" panose="02020603050405020304" pitchFamily="18" charset="0"/>
              </a:rPr>
              <a:t> DB2 (IBM), </a:t>
            </a:r>
            <a:r>
              <a:rPr lang="tr-TR" sz="2800" dirty="0" err="1">
                <a:latin typeface="Times New Roman" panose="02020603050405020304" pitchFamily="18" charset="0"/>
                <a:ea typeface="Noteworthy Light" panose="02000400000000000000" pitchFamily="2" charset="77"/>
                <a:cs typeface="Times New Roman" panose="02020603050405020304" pitchFamily="18" charset="0"/>
              </a:rPr>
              <a:t>Informix</a:t>
            </a:r>
            <a:r>
              <a:rPr lang="tr-TR" sz="2800" dirty="0">
                <a:latin typeface="Times New Roman" panose="02020603050405020304" pitchFamily="18" charset="0"/>
                <a:ea typeface="Noteworthy Light" panose="02000400000000000000" pitchFamily="2" charset="77"/>
                <a:cs typeface="Times New Roman" panose="02020603050405020304" pitchFamily="18" charset="0"/>
              </a:rPr>
              <a:t>, </a:t>
            </a:r>
            <a:r>
              <a:rPr lang="tr-TR" sz="2800" dirty="0" err="1">
                <a:latin typeface="Times New Roman" panose="02020603050405020304" pitchFamily="18" charset="0"/>
                <a:ea typeface="Noteworthy Light" panose="02000400000000000000" pitchFamily="2" charset="77"/>
                <a:cs typeface="Times New Roman" panose="02020603050405020304" pitchFamily="18" charset="0"/>
              </a:rPr>
              <a:t>Oracle</a:t>
            </a:r>
            <a:r>
              <a:rPr lang="tr-TR" sz="2800" dirty="0">
                <a:latin typeface="Times New Roman" panose="02020603050405020304" pitchFamily="18" charset="0"/>
                <a:ea typeface="Noteworthy Light" panose="02000400000000000000" pitchFamily="2" charset="77"/>
                <a:cs typeface="Times New Roman" panose="02020603050405020304" pitchFamily="18" charset="0"/>
              </a:rPr>
              <a:t>, </a:t>
            </a:r>
            <a:r>
              <a:rPr lang="tr-TR" sz="2800" dirty="0" err="1">
                <a:latin typeface="Times New Roman" panose="02020603050405020304" pitchFamily="18" charset="0"/>
                <a:ea typeface="Noteworthy Light" panose="02000400000000000000" pitchFamily="2" charset="77"/>
                <a:cs typeface="Times New Roman" panose="02020603050405020304" pitchFamily="18" charset="0"/>
              </a:rPr>
              <a:t>Sybase</a:t>
            </a:r>
            <a:endParaRPr lang="tr-TR" sz="2800" dirty="0">
              <a:latin typeface="Times New Roman" panose="02020603050405020304" pitchFamily="18" charset="0"/>
              <a:ea typeface="Noteworthy Light" panose="02000400000000000000" pitchFamily="2" charset="77"/>
              <a:cs typeface="Times New Roman" panose="02020603050405020304" pitchFamily="18" charset="0"/>
            </a:endParaRPr>
          </a:p>
          <a:p>
            <a:pPr lvl="1">
              <a:lnSpc>
                <a:spcPct val="150000"/>
              </a:lnSpc>
              <a:spcBef>
                <a:spcPts val="0"/>
              </a:spcBef>
              <a:buFont typeface="Wingdings" pitchFamily="2" charset="2"/>
              <a:buChar char="§"/>
            </a:pPr>
            <a:r>
              <a:rPr lang="tr-TR" sz="2800" dirty="0">
                <a:latin typeface="Times New Roman" panose="02020603050405020304" pitchFamily="18" charset="0"/>
                <a:ea typeface="Noteworthy Light" panose="02000400000000000000" pitchFamily="2" charset="77"/>
                <a:cs typeface="Times New Roman" panose="02020603050405020304" pitchFamily="18" charset="0"/>
              </a:rPr>
              <a:t> </a:t>
            </a:r>
            <a:r>
              <a:rPr lang="tr-TR" sz="2800" dirty="0" err="1">
                <a:latin typeface="Times New Roman" panose="02020603050405020304" pitchFamily="18" charset="0"/>
                <a:ea typeface="Noteworthy Light" panose="02000400000000000000" pitchFamily="2" charset="77"/>
                <a:cs typeface="Times New Roman" panose="02020603050405020304" pitchFamily="18" charset="0"/>
              </a:rPr>
              <a:t>Microsoft's</a:t>
            </a:r>
            <a:r>
              <a:rPr lang="tr-TR" sz="2800" dirty="0">
                <a:latin typeface="Times New Roman" panose="02020603050405020304" pitchFamily="18" charset="0"/>
                <a:ea typeface="Noteworthy Light" panose="02000400000000000000" pitchFamily="2" charset="77"/>
                <a:cs typeface="Times New Roman" panose="02020603050405020304" pitchFamily="18" charset="0"/>
              </a:rPr>
              <a:t> Access, </a:t>
            </a:r>
            <a:r>
              <a:rPr lang="tr-TR" sz="2800" dirty="0" err="1">
                <a:latin typeface="Times New Roman" panose="02020603050405020304" pitchFamily="18" charset="0"/>
                <a:ea typeface="Noteworthy Light" panose="02000400000000000000" pitchFamily="2" charset="77"/>
                <a:cs typeface="Times New Roman" panose="02020603050405020304" pitchFamily="18" charset="0"/>
              </a:rPr>
              <a:t>FoxBase</a:t>
            </a:r>
            <a:endParaRPr lang="tr-TR" sz="2800" dirty="0">
              <a:latin typeface="Times New Roman" panose="02020603050405020304" pitchFamily="18" charset="0"/>
              <a:ea typeface="Noteworthy Light" panose="02000400000000000000" pitchFamily="2" charset="77"/>
              <a:cs typeface="Times New Roman" panose="02020603050405020304" pitchFamily="18" charset="0"/>
            </a:endParaRPr>
          </a:p>
          <a:p>
            <a:pPr lvl="1">
              <a:lnSpc>
                <a:spcPct val="150000"/>
              </a:lnSpc>
              <a:spcBef>
                <a:spcPts val="0"/>
              </a:spcBef>
              <a:buFont typeface="Wingdings" pitchFamily="2" charset="2"/>
              <a:buChar char="§"/>
            </a:pPr>
            <a:r>
              <a:rPr lang="tr-TR" sz="2800" dirty="0">
                <a:latin typeface="Times New Roman" panose="02020603050405020304" pitchFamily="18" charset="0"/>
                <a:ea typeface="Noteworthy Light" panose="02000400000000000000" pitchFamily="2" charset="77"/>
                <a:cs typeface="Times New Roman" panose="02020603050405020304" pitchFamily="18" charset="0"/>
              </a:rPr>
              <a:t> </a:t>
            </a:r>
            <a:r>
              <a:rPr lang="tr-TR" sz="2800" dirty="0" err="1">
                <a:latin typeface="Times New Roman" panose="02020603050405020304" pitchFamily="18" charset="0"/>
                <a:ea typeface="Noteworthy Light" panose="02000400000000000000" pitchFamily="2" charset="77"/>
                <a:cs typeface="Times New Roman" panose="02020603050405020304" pitchFamily="18" charset="0"/>
              </a:rPr>
              <a:t>Paradox</a:t>
            </a:r>
            <a:r>
              <a:rPr lang="tr-TR" sz="2800" dirty="0">
                <a:latin typeface="Times New Roman" panose="02020603050405020304" pitchFamily="18" charset="0"/>
                <a:ea typeface="Noteworthy Light" panose="02000400000000000000" pitchFamily="2" charset="77"/>
                <a:cs typeface="Times New Roman" panose="02020603050405020304" pitchFamily="18" charset="0"/>
              </a:rPr>
              <a:t> Tandem, </a:t>
            </a:r>
            <a:r>
              <a:rPr lang="tr-TR" sz="2800" dirty="0" err="1">
                <a:latin typeface="Times New Roman" panose="02020603050405020304" pitchFamily="18" charset="0"/>
                <a:ea typeface="Noteworthy Light" panose="02000400000000000000" pitchFamily="2" charset="77"/>
                <a:cs typeface="Times New Roman" panose="02020603050405020304" pitchFamily="18" charset="0"/>
              </a:rPr>
              <a:t>Teradata</a:t>
            </a:r>
            <a:r>
              <a:rPr lang="tr-TR" sz="2800" dirty="0">
                <a:latin typeface="Times New Roman" panose="02020603050405020304" pitchFamily="18" charset="0"/>
                <a:ea typeface="Noteworthy Light" panose="02000400000000000000" pitchFamily="2" charset="77"/>
                <a:cs typeface="Times New Roman" panose="02020603050405020304" pitchFamily="18" charset="0"/>
              </a:rPr>
              <a:t> </a:t>
            </a:r>
          </a:p>
          <a:p>
            <a:pPr lvl="1">
              <a:lnSpc>
                <a:spcPct val="150000"/>
              </a:lnSpc>
              <a:spcBef>
                <a:spcPts val="0"/>
              </a:spcBef>
              <a:buFont typeface="Wingdings" pitchFamily="2" charset="2"/>
              <a:buChar char="§"/>
            </a:pPr>
            <a:r>
              <a:rPr lang="tr-TR" sz="2800" b="1" dirty="0">
                <a:latin typeface="Times New Roman" panose="02020603050405020304" pitchFamily="18" charset="0"/>
                <a:ea typeface="Noteworthy Light" panose="02000400000000000000" pitchFamily="2" charset="77"/>
                <a:cs typeface="Times New Roman" panose="02020603050405020304" pitchFamily="18" charset="0"/>
              </a:rPr>
              <a:t>PostgreSQL</a:t>
            </a:r>
            <a:r>
              <a:rPr lang="tr-TR" sz="2800" dirty="0">
                <a:latin typeface="Times New Roman" panose="02020603050405020304" pitchFamily="18" charset="0"/>
                <a:ea typeface="Noteworthy Light" panose="02000400000000000000" pitchFamily="2" charset="77"/>
                <a:cs typeface="Times New Roman" panose="02020603050405020304" pitchFamily="18" charset="0"/>
              </a:rPr>
              <a:t> </a:t>
            </a:r>
            <a:endParaRPr lang="en-US" sz="2800" dirty="0">
              <a:latin typeface="Times New Roman" panose="02020603050405020304" pitchFamily="18" charset="0"/>
              <a:ea typeface="Noteworthy Light" panose="02000400000000000000" pitchFamily="2" charset="77"/>
              <a:cs typeface="Times New Roman" panose="02020603050405020304" pitchFamily="18" charset="0"/>
            </a:endParaRPr>
          </a:p>
        </p:txBody>
      </p:sp>
      <p:pic>
        <p:nvPicPr>
          <p:cNvPr id="2" name="Picture 1">
            <a:extLst>
              <a:ext uri="{FF2B5EF4-FFF2-40B4-BE49-F238E27FC236}">
                <a16:creationId xmlns:a16="http://schemas.microsoft.com/office/drawing/2014/main" id="{11E47364-2F2E-6748-94A2-0B7CD3A1974B}"/>
              </a:ext>
            </a:extLst>
          </p:cNvPr>
          <p:cNvPicPr>
            <a:picLocks noChangeAspect="1"/>
          </p:cNvPicPr>
          <p:nvPr/>
        </p:nvPicPr>
        <p:blipFill>
          <a:blip r:embed="rId2"/>
          <a:stretch>
            <a:fillRect/>
          </a:stretch>
        </p:blipFill>
        <p:spPr>
          <a:xfrm>
            <a:off x="7194051" y="3737696"/>
            <a:ext cx="4388745" cy="2894028"/>
          </a:xfrm>
          <a:prstGeom prst="rect">
            <a:avLst/>
          </a:prstGeom>
        </p:spPr>
      </p:pic>
      <p:pic>
        <p:nvPicPr>
          <p:cNvPr id="12" name="Picture 37" descr="1">
            <a:extLst>
              <a:ext uri="{FF2B5EF4-FFF2-40B4-BE49-F238E27FC236}">
                <a16:creationId xmlns:a16="http://schemas.microsoft.com/office/drawing/2014/main" id="{C542C8A5-3513-6D45-8352-281B0B7F0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7194051" y="750806"/>
            <a:ext cx="4388745" cy="2921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531FD5F5-EFBA-E94B-8D59-3526D1234861}"/>
              </a:ext>
            </a:extLst>
          </p:cNvPr>
          <p:cNvPicPr>
            <a:picLocks noChangeAspect="1"/>
          </p:cNvPicPr>
          <p:nvPr/>
        </p:nvPicPr>
        <p:blipFill>
          <a:blip r:embed="rId4"/>
          <a:stretch>
            <a:fillRect/>
          </a:stretch>
        </p:blipFill>
        <p:spPr>
          <a:xfrm>
            <a:off x="5086865" y="4304362"/>
            <a:ext cx="1512850" cy="2138162"/>
          </a:xfrm>
          <a:prstGeom prst="rect">
            <a:avLst/>
          </a:prstGeom>
        </p:spPr>
      </p:pic>
    </p:spTree>
    <p:extLst>
      <p:ext uri="{BB962C8B-B14F-4D97-AF65-F5344CB8AC3E}">
        <p14:creationId xmlns:p14="http://schemas.microsoft.com/office/powerpoint/2010/main" val="3686606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77F3367-B738-7C45-831A-229D4A97E322}"/>
              </a:ext>
            </a:extLst>
          </p:cNvPr>
          <p:cNvSpPr txBox="1">
            <a:spLocks/>
          </p:cNvSpPr>
          <p:nvPr/>
        </p:nvSpPr>
        <p:spPr>
          <a:xfrm>
            <a:off x="237067" y="40438"/>
            <a:ext cx="10784877" cy="541866"/>
          </a:xfrm>
          <a:prstGeom prst="rect">
            <a:avLst/>
          </a:prstGeom>
          <a:solidFill>
            <a:schemeClr val="bg1"/>
          </a:solidFill>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spcAft>
                <a:spcPts val="600"/>
              </a:spcAft>
            </a:pP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Veritabanı </a:t>
            </a:r>
            <a:r>
              <a:rPr lang="en-US" sz="2800" b="1" kern="1200" cap="none" dirty="0" err="1">
                <a:latin typeface="Times New Roman" panose="02020603050405020304" pitchFamily="18" charset="0"/>
                <a:ea typeface="Noteworthy Light" panose="02000400000000000000" pitchFamily="2" charset="77"/>
                <a:cs typeface="Times New Roman" panose="02020603050405020304" pitchFamily="18" charset="0"/>
              </a:rPr>
              <a:t>Yönetim</a:t>
            </a: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b="1" kern="1200" cap="none" dirty="0" err="1">
                <a:latin typeface="Times New Roman" panose="02020603050405020304" pitchFamily="18" charset="0"/>
                <a:ea typeface="Noteworthy Light" panose="02000400000000000000" pitchFamily="2" charset="77"/>
                <a:cs typeface="Times New Roman" panose="02020603050405020304" pitchFamily="18" charset="0"/>
              </a:rPr>
              <a:t>Sistemlerinin</a:t>
            </a: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b="1" kern="1200" cap="none" dirty="0" err="1">
                <a:latin typeface="Times New Roman" panose="02020603050405020304" pitchFamily="18" charset="0"/>
                <a:ea typeface="Noteworthy Light" panose="02000400000000000000" pitchFamily="2" charset="77"/>
                <a:cs typeface="Times New Roman" panose="02020603050405020304" pitchFamily="18" charset="0"/>
              </a:rPr>
              <a:t>Tarihsel</a:t>
            </a: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b="1" kern="1200" cap="none" dirty="0" err="1">
                <a:latin typeface="Times New Roman" panose="02020603050405020304" pitchFamily="18" charset="0"/>
                <a:ea typeface="Noteworthy Light" panose="02000400000000000000" pitchFamily="2" charset="77"/>
                <a:cs typeface="Times New Roman" panose="02020603050405020304" pitchFamily="18" charset="0"/>
              </a:rPr>
              <a:t>Gelişimi</a:t>
            </a:r>
            <a:endPar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endParaRPr>
          </a:p>
        </p:txBody>
      </p:sp>
      <p:cxnSp>
        <p:nvCxnSpPr>
          <p:cNvPr id="9" name="Straight Connector 8">
            <a:extLst>
              <a:ext uri="{FF2B5EF4-FFF2-40B4-BE49-F238E27FC236}">
                <a16:creationId xmlns:a16="http://schemas.microsoft.com/office/drawing/2014/main" id="{6729C6E1-2D04-A642-8A8B-CD2B0142FEE1}"/>
              </a:ext>
            </a:extLst>
          </p:cNvPr>
          <p:cNvCxnSpPr>
            <a:cxnSpLocks/>
          </p:cNvCxnSpPr>
          <p:nvPr/>
        </p:nvCxnSpPr>
        <p:spPr>
          <a:xfrm>
            <a:off x="290521" y="486770"/>
            <a:ext cx="11786491" cy="0"/>
          </a:xfrm>
          <a:prstGeom prst="line">
            <a:avLst/>
          </a:prstGeom>
          <a:ln w="222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92046C30-9717-0A4E-BAE3-8F7D35E74ADC}"/>
              </a:ext>
            </a:extLst>
          </p:cNvPr>
          <p:cNvSpPr>
            <a:spLocks noGrp="1"/>
          </p:cNvSpPr>
          <p:nvPr>
            <p:ph idx="1"/>
          </p:nvPr>
        </p:nvSpPr>
        <p:spPr>
          <a:xfrm>
            <a:off x="237067" y="1527368"/>
            <a:ext cx="10820400" cy="3874559"/>
          </a:xfrm>
        </p:spPr>
        <p:txBody>
          <a:bodyPr vert="horz" lIns="91440" tIns="45720" rIns="91440" bIns="45720" rtlCol="0">
            <a:noAutofit/>
          </a:bodyPr>
          <a:lstStyle/>
          <a:p>
            <a:pPr marL="342900" indent="-342900">
              <a:lnSpc>
                <a:spcPct val="150000"/>
              </a:lnSpc>
              <a:spcBef>
                <a:spcPts val="0"/>
              </a:spcBef>
            </a:pPr>
            <a:r>
              <a:rPr lang="en-US" b="1" dirty="0">
                <a:latin typeface="Times New Roman" panose="02020603050405020304" pitchFamily="18" charset="0"/>
                <a:ea typeface="NOTEWORTHY LIGHT" panose="02000400000000000000" pitchFamily="2" charset="77"/>
                <a:cs typeface="Times New Roman" panose="02020603050405020304" pitchFamily="18" charset="0"/>
              </a:rPr>
              <a:t>1960-1964 ilk </a:t>
            </a:r>
            <a:r>
              <a:rPr lang="en-US" b="1" dirty="0" err="1">
                <a:latin typeface="Times New Roman" panose="02020603050405020304" pitchFamily="18" charset="0"/>
                <a:ea typeface="NOTEWORTHY LIGHT" panose="02000400000000000000" pitchFamily="2" charset="77"/>
                <a:cs typeface="Times New Roman" panose="02020603050405020304" pitchFamily="18" charset="0"/>
              </a:rPr>
              <a:t>genel</a:t>
            </a:r>
            <a:r>
              <a:rPr lang="en-US" b="1" dirty="0">
                <a:latin typeface="Times New Roman" panose="02020603050405020304" pitchFamily="18" charset="0"/>
                <a:ea typeface="NOTEWORTHY LIGHT" panose="02000400000000000000" pitchFamily="2" charset="77"/>
                <a:cs typeface="Times New Roman" panose="02020603050405020304" pitchFamily="18" charset="0"/>
              </a:rPr>
              <a:t> </a:t>
            </a:r>
            <a:r>
              <a:rPr lang="en-US" b="1" dirty="0" err="1">
                <a:latin typeface="Times New Roman" panose="02020603050405020304" pitchFamily="18" charset="0"/>
                <a:ea typeface="NOTEWORTHY LIGHT" panose="02000400000000000000" pitchFamily="2" charset="77"/>
                <a:cs typeface="Times New Roman" panose="02020603050405020304" pitchFamily="18" charset="0"/>
              </a:rPr>
              <a:t>amaçlı</a:t>
            </a:r>
            <a:r>
              <a:rPr lang="en-US" b="1" dirty="0">
                <a:latin typeface="Times New Roman" panose="02020603050405020304" pitchFamily="18" charset="0"/>
                <a:ea typeface="NOTEWORTHY LIGHT" panose="02000400000000000000" pitchFamily="2" charset="77"/>
                <a:cs typeface="Times New Roman" panose="02020603050405020304" pitchFamily="18" charset="0"/>
              </a:rPr>
              <a:t> </a:t>
            </a:r>
            <a:r>
              <a:rPr lang="en-US" b="1" dirty="0" err="1" smtClean="0">
                <a:latin typeface="Times New Roman" panose="02020603050405020304" pitchFamily="18" charset="0"/>
                <a:ea typeface="NOTEWORTHY LIGHT" panose="02000400000000000000" pitchFamily="2" charset="77"/>
                <a:cs typeface="Times New Roman" panose="02020603050405020304" pitchFamily="18" charset="0"/>
              </a:rPr>
              <a:t>ver</a:t>
            </a:r>
            <a:r>
              <a:rPr lang="tr-TR" b="1" dirty="0" smtClean="0">
                <a:latin typeface="Times New Roman" panose="02020603050405020304" pitchFamily="18" charset="0"/>
                <a:ea typeface="NOTEWORTHY LIGHT" panose="02000400000000000000" pitchFamily="2" charset="77"/>
                <a:cs typeface="Times New Roman" panose="02020603050405020304" pitchFamily="18" charset="0"/>
              </a:rPr>
              <a:t>i</a:t>
            </a:r>
            <a:r>
              <a:rPr lang="en-US" b="1" dirty="0" err="1" smtClean="0">
                <a:latin typeface="Times New Roman" panose="02020603050405020304" pitchFamily="18" charset="0"/>
                <a:ea typeface="NOTEWORTHY LIGHT" panose="02000400000000000000" pitchFamily="2" charset="77"/>
                <a:cs typeface="Times New Roman" panose="02020603050405020304" pitchFamily="18" charset="0"/>
              </a:rPr>
              <a:t>tabanı</a:t>
            </a:r>
            <a:r>
              <a:rPr lang="en-US" b="1" dirty="0" smtClean="0">
                <a:latin typeface="Times New Roman" panose="02020603050405020304" pitchFamily="18" charset="0"/>
                <a:ea typeface="NOTEWORTHY LIGHT" panose="02000400000000000000" pitchFamily="2" charset="77"/>
                <a:cs typeface="Times New Roman" panose="02020603050405020304" pitchFamily="18" charset="0"/>
              </a:rPr>
              <a:t> </a:t>
            </a:r>
            <a:r>
              <a:rPr lang="en-US" b="1" dirty="0">
                <a:latin typeface="Times New Roman" panose="02020603050405020304" pitchFamily="18" charset="0"/>
                <a:ea typeface="NOTEWORTHY LIGHT" panose="02000400000000000000" pitchFamily="2" charset="77"/>
                <a:cs typeface="Times New Roman" panose="02020603050405020304" pitchFamily="18" charset="0"/>
              </a:rPr>
              <a:t>IDS </a:t>
            </a:r>
            <a:r>
              <a:rPr lang="en-US" b="1" dirty="0" err="1">
                <a:latin typeface="Times New Roman" panose="02020603050405020304" pitchFamily="18" charset="0"/>
                <a:ea typeface="NOTEWORTHY LIGHT" panose="02000400000000000000" pitchFamily="2" charset="77"/>
                <a:cs typeface="Times New Roman" panose="02020603050405020304" pitchFamily="18" charset="0"/>
              </a:rPr>
              <a:t>geliştirildi</a:t>
            </a:r>
            <a:endParaRPr lang="en-US" b="1" dirty="0">
              <a:latin typeface="Times New Roman" panose="02020603050405020304" pitchFamily="18" charset="0"/>
              <a:ea typeface="NOTEWORTHY LIGHT" panose="02000400000000000000" pitchFamily="2" charset="77"/>
              <a:cs typeface="Times New Roman" panose="02020603050405020304" pitchFamily="18" charset="0"/>
            </a:endParaRPr>
          </a:p>
          <a:p>
            <a:pPr marL="342900" indent="-342900">
              <a:lnSpc>
                <a:spcPct val="150000"/>
              </a:lnSpc>
              <a:spcBef>
                <a:spcPts val="0"/>
              </a:spcBef>
            </a:pPr>
            <a:r>
              <a:rPr lang="en-US" b="1" dirty="0">
                <a:latin typeface="Times New Roman" panose="02020603050405020304" pitchFamily="18" charset="0"/>
                <a:ea typeface="NOTEWORTHY LIGHT" panose="02000400000000000000" pitchFamily="2" charset="77"/>
                <a:cs typeface="Times New Roman" panose="02020603050405020304" pitchFamily="18" charset="0"/>
              </a:rPr>
              <a:t>1966 ilk </a:t>
            </a:r>
            <a:r>
              <a:rPr lang="en-US" b="1" dirty="0" err="1">
                <a:latin typeface="Times New Roman" panose="02020603050405020304" pitchFamily="18" charset="0"/>
                <a:ea typeface="NOTEWORTHY LIGHT" panose="02000400000000000000" pitchFamily="2" charset="77"/>
                <a:cs typeface="Times New Roman" panose="02020603050405020304" pitchFamily="18" charset="0"/>
              </a:rPr>
              <a:t>ticari</a:t>
            </a:r>
            <a:r>
              <a:rPr lang="en-US" b="1" dirty="0">
                <a:latin typeface="Times New Roman" panose="02020603050405020304" pitchFamily="18" charset="0"/>
                <a:ea typeface="NOTEWORTHY LIGHT" panose="02000400000000000000" pitchFamily="2" charset="77"/>
                <a:cs typeface="Times New Roman" panose="02020603050405020304" pitchFamily="18" charset="0"/>
              </a:rPr>
              <a:t> veritabanı </a:t>
            </a:r>
            <a:r>
              <a:rPr lang="en-US" b="1" dirty="0" err="1">
                <a:latin typeface="Times New Roman" panose="02020603050405020304" pitchFamily="18" charset="0"/>
                <a:ea typeface="NOTEWORTHY LIGHT" panose="02000400000000000000" pitchFamily="2" charset="77"/>
                <a:cs typeface="Times New Roman" panose="02020603050405020304" pitchFamily="18" charset="0"/>
              </a:rPr>
              <a:t>geliştirildi</a:t>
            </a:r>
            <a:r>
              <a:rPr lang="en-US" b="1" dirty="0">
                <a:latin typeface="Times New Roman" panose="02020603050405020304" pitchFamily="18" charset="0"/>
                <a:ea typeface="NOTEWORTHY LIGHT" panose="02000400000000000000" pitchFamily="2" charset="77"/>
                <a:cs typeface="Times New Roman" panose="02020603050405020304" pitchFamily="18" charset="0"/>
              </a:rPr>
              <a:t> IMS-IBM</a:t>
            </a:r>
          </a:p>
          <a:p>
            <a:pPr marL="342900" indent="-342900">
              <a:lnSpc>
                <a:spcPct val="150000"/>
              </a:lnSpc>
              <a:spcBef>
                <a:spcPts val="0"/>
              </a:spcBef>
            </a:pPr>
            <a:r>
              <a:rPr lang="en-US" b="1" dirty="0">
                <a:latin typeface="Times New Roman" panose="02020603050405020304" pitchFamily="18" charset="0"/>
                <a:ea typeface="NOTEWORTHY LIGHT" panose="02000400000000000000" pitchFamily="2" charset="77"/>
                <a:cs typeface="Times New Roman" panose="02020603050405020304" pitchFamily="18" charset="0"/>
              </a:rPr>
              <a:t>1980’de</a:t>
            </a:r>
            <a:r>
              <a:rPr lang="en-US" dirty="0">
                <a:latin typeface="Times New Roman" panose="02020603050405020304" pitchFamily="18" charset="0"/>
                <a:ea typeface="Noteworthy Light" panose="02000400000000000000" pitchFamily="2" charset="77"/>
                <a:cs typeface="Times New Roman" panose="02020603050405020304" pitchFamily="18" charset="0"/>
              </a:rPr>
              <a:t>, IBM </a:t>
            </a:r>
            <a:r>
              <a:rPr lang="en-US" dirty="0" err="1" smtClean="0">
                <a:latin typeface="Times New Roman" panose="02020603050405020304" pitchFamily="18" charset="0"/>
                <a:ea typeface="Noteworthy Light" panose="02000400000000000000" pitchFamily="2" charset="77"/>
                <a:cs typeface="Times New Roman" panose="02020603050405020304" pitchFamily="18" charset="0"/>
              </a:rPr>
              <a:t>taraf</a:t>
            </a:r>
            <a:r>
              <a:rPr lang="tr-TR" dirty="0" smtClean="0">
                <a:latin typeface="Times New Roman" panose="02020603050405020304" pitchFamily="18" charset="0"/>
                <a:ea typeface="Noteworthy Light" panose="02000400000000000000" pitchFamily="2" charset="77"/>
                <a:cs typeface="Times New Roman" panose="02020603050405020304" pitchFamily="18" charset="0"/>
              </a:rPr>
              <a:t>ı</a:t>
            </a:r>
            <a:r>
              <a:rPr lang="en-US" dirty="0" err="1" smtClean="0">
                <a:latin typeface="Times New Roman" panose="02020603050405020304" pitchFamily="18" charset="0"/>
                <a:ea typeface="Noteworthy Light" panose="02000400000000000000" pitchFamily="2" charset="77"/>
                <a:cs typeface="Times New Roman" panose="02020603050405020304" pitchFamily="18" charset="0"/>
              </a:rPr>
              <a:t>ndan</a:t>
            </a:r>
            <a:r>
              <a:rPr lang="en-US" dirty="0" smtClean="0">
                <a:latin typeface="Times New Roman" panose="02020603050405020304" pitchFamily="18" charset="0"/>
                <a:ea typeface="Noteworthy Light" panose="02000400000000000000" pitchFamily="2" charset="77"/>
                <a:cs typeface="Times New Roman" panose="02020603050405020304" pitchFamily="18" charset="0"/>
              </a:rPr>
              <a:t> </a:t>
            </a:r>
            <a:r>
              <a:rPr lang="en-US" b="1" dirty="0" smtClean="0">
                <a:latin typeface="Times New Roman" panose="02020603050405020304" pitchFamily="18" charset="0"/>
                <a:ea typeface="NOTEWORTHY LIGHT" panose="02000400000000000000" pitchFamily="2" charset="77"/>
                <a:cs typeface="Times New Roman" panose="02020603050405020304" pitchFamily="18" charset="0"/>
              </a:rPr>
              <a:t>SQL</a:t>
            </a:r>
            <a:r>
              <a:rPr lang="en-US" dirty="0" smtClean="0">
                <a:latin typeface="Times New Roman" panose="02020603050405020304" pitchFamily="18" charset="0"/>
                <a:ea typeface="Noteworthy Light" panose="02000400000000000000" pitchFamily="2" charset="77"/>
                <a:cs typeface="Times New Roman" panose="02020603050405020304" pitchFamily="18" charset="0"/>
              </a:rPr>
              <a:t>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dili</a:t>
            </a:r>
            <a:r>
              <a:rPr lang="en-US" dirty="0">
                <a:latin typeface="Times New Roman" panose="02020603050405020304" pitchFamily="18" charset="0"/>
                <a:ea typeface="Noteworthy Light" panose="02000400000000000000" pitchFamily="2" charset="77"/>
                <a:cs typeface="Times New Roman" panose="02020603050405020304" pitchFamily="18" charset="0"/>
              </a:rPr>
              <a:t> </a:t>
            </a:r>
            <a:r>
              <a:rPr lang="en-US" dirty="0" err="1" smtClean="0">
                <a:latin typeface="Times New Roman" panose="02020603050405020304" pitchFamily="18" charset="0"/>
                <a:ea typeface="Noteworthy Light" panose="02000400000000000000" pitchFamily="2" charset="77"/>
                <a:cs typeface="Times New Roman" panose="02020603050405020304" pitchFamily="18" charset="0"/>
              </a:rPr>
              <a:t>geli</a:t>
            </a:r>
            <a:r>
              <a:rPr lang="tr-TR" dirty="0" smtClean="0">
                <a:latin typeface="Times New Roman" panose="02020603050405020304" pitchFamily="18" charset="0"/>
                <a:ea typeface="Noteworthy Light" panose="02000400000000000000" pitchFamily="2" charset="77"/>
                <a:cs typeface="Times New Roman" panose="02020603050405020304" pitchFamily="18" charset="0"/>
              </a:rPr>
              <a:t>ş</a:t>
            </a:r>
            <a:r>
              <a:rPr lang="en-US" dirty="0" err="1" smtClean="0">
                <a:latin typeface="Times New Roman" panose="02020603050405020304" pitchFamily="18" charset="0"/>
                <a:ea typeface="Noteworthy Light" panose="02000400000000000000" pitchFamily="2" charset="77"/>
                <a:cs typeface="Times New Roman" panose="02020603050405020304" pitchFamily="18" charset="0"/>
              </a:rPr>
              <a:t>tirildi</a:t>
            </a:r>
            <a:r>
              <a:rPr lang="en-US" dirty="0">
                <a:latin typeface="Times New Roman" panose="02020603050405020304" pitchFamily="18" charset="0"/>
                <a:ea typeface="Noteworthy Light" panose="02000400000000000000" pitchFamily="2" charset="77"/>
                <a:cs typeface="Times New Roman" panose="02020603050405020304" pitchFamily="18" charset="0"/>
              </a:rPr>
              <a:t>.</a:t>
            </a:r>
          </a:p>
          <a:p>
            <a:pPr marL="342900" indent="-342900">
              <a:lnSpc>
                <a:spcPct val="150000"/>
              </a:lnSpc>
              <a:spcBef>
                <a:spcPts val="0"/>
              </a:spcBef>
            </a:pPr>
            <a:r>
              <a:rPr lang="en-US" dirty="0">
                <a:latin typeface="Times New Roman" panose="02020603050405020304" pitchFamily="18" charset="0"/>
                <a:ea typeface="Noteworthy Light" panose="02000400000000000000" pitchFamily="2" charset="77"/>
                <a:cs typeface="Times New Roman" panose="02020603050405020304" pitchFamily="18" charset="0"/>
              </a:rPr>
              <a:t>1980 </a:t>
            </a:r>
            <a:r>
              <a:rPr lang="mr-IN" dirty="0">
                <a:latin typeface="Times New Roman" panose="02020603050405020304" pitchFamily="18" charset="0"/>
                <a:ea typeface="Noteworthy Light" panose="02000400000000000000" pitchFamily="2" charset="77"/>
                <a:cs typeface="Comic Sans MS" charset="0"/>
              </a:rPr>
              <a:t>–</a:t>
            </a:r>
            <a:r>
              <a:rPr lang="en-US" dirty="0">
                <a:latin typeface="Times New Roman" panose="02020603050405020304" pitchFamily="18" charset="0"/>
                <a:ea typeface="Noteworthy Light" panose="02000400000000000000" pitchFamily="2" charset="77"/>
                <a:cs typeface="Times New Roman" panose="02020603050405020304" pitchFamily="18" charset="0"/>
              </a:rPr>
              <a:t> 1990 :  IBM’s DB2,  Oracle, Informix</a:t>
            </a:r>
          </a:p>
          <a:p>
            <a:pPr marL="342900" indent="-342900">
              <a:lnSpc>
                <a:spcPct val="150000"/>
              </a:lnSpc>
              <a:spcBef>
                <a:spcPts val="0"/>
              </a:spcBef>
            </a:pPr>
            <a:r>
              <a:rPr lang="en-US" dirty="0">
                <a:latin typeface="Times New Roman" panose="02020603050405020304" pitchFamily="18" charset="0"/>
                <a:ea typeface="Noteworthy Light" panose="02000400000000000000" pitchFamily="2" charset="77"/>
                <a:cs typeface="Times New Roman" panose="02020603050405020304" pitchFamily="18" charset="0"/>
              </a:rPr>
              <a:t>İnternet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erişimiyle</a:t>
            </a:r>
            <a:r>
              <a:rPr lang="en-US" dirty="0">
                <a:latin typeface="Times New Roman" panose="02020603050405020304" pitchFamily="18" charset="0"/>
                <a:ea typeface="Noteworthy Light" panose="02000400000000000000" pitchFamily="2" charset="77"/>
                <a:cs typeface="Times New Roman" panose="02020603050405020304" pitchFamily="18" charset="0"/>
              </a:rPr>
              <a:t>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beraber</a:t>
            </a:r>
            <a:r>
              <a:rPr lang="en-US" dirty="0">
                <a:latin typeface="Times New Roman" panose="02020603050405020304" pitchFamily="18" charset="0"/>
                <a:ea typeface="Noteworthy Light" panose="02000400000000000000" pitchFamily="2" charset="77"/>
                <a:cs typeface="Times New Roman" panose="02020603050405020304" pitchFamily="18" charset="0"/>
              </a:rPr>
              <a:t> web-browser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yardımıyla</a:t>
            </a:r>
            <a:r>
              <a:rPr lang="en-US" dirty="0">
                <a:latin typeface="Times New Roman" panose="02020603050405020304" pitchFamily="18" charset="0"/>
                <a:ea typeface="Noteworthy Light" panose="02000400000000000000" pitchFamily="2" charset="77"/>
                <a:cs typeface="Times New Roman" panose="02020603050405020304" pitchFamily="18" charset="0"/>
              </a:rPr>
              <a:t> VTYS’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lerine</a:t>
            </a:r>
            <a:r>
              <a:rPr lang="en-US" dirty="0">
                <a:latin typeface="Times New Roman" panose="02020603050405020304" pitchFamily="18" charset="0"/>
                <a:ea typeface="Noteworthy Light" panose="02000400000000000000" pitchFamily="2" charset="77"/>
                <a:cs typeface="Times New Roman" panose="02020603050405020304" pitchFamily="18" charset="0"/>
              </a:rPr>
              <a:t>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erişim</a:t>
            </a:r>
            <a:r>
              <a:rPr lang="en-US" dirty="0">
                <a:latin typeface="Times New Roman" panose="02020603050405020304" pitchFamily="18" charset="0"/>
                <a:ea typeface="Noteworthy Light" panose="02000400000000000000" pitchFamily="2" charset="77"/>
                <a:cs typeface="Times New Roman" panose="02020603050405020304" pitchFamily="18" charset="0"/>
              </a:rPr>
              <a:t>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gerçekleştirildi</a:t>
            </a:r>
            <a:r>
              <a:rPr lang="en-US" dirty="0">
                <a:latin typeface="Times New Roman" panose="02020603050405020304" pitchFamily="18" charset="0"/>
                <a:ea typeface="Noteworthy Light" panose="02000400000000000000" pitchFamily="2" charset="77"/>
                <a:cs typeface="Times New Roman" panose="02020603050405020304" pitchFamily="18" charset="0"/>
              </a:rPr>
              <a:t>.</a:t>
            </a:r>
          </a:p>
        </p:txBody>
      </p:sp>
    </p:spTree>
    <p:extLst>
      <p:ext uri="{BB962C8B-B14F-4D97-AF65-F5344CB8AC3E}">
        <p14:creationId xmlns:p14="http://schemas.microsoft.com/office/powerpoint/2010/main" val="332954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77F3367-B738-7C45-831A-229D4A97E322}"/>
              </a:ext>
            </a:extLst>
          </p:cNvPr>
          <p:cNvSpPr txBox="1">
            <a:spLocks/>
          </p:cNvSpPr>
          <p:nvPr/>
        </p:nvSpPr>
        <p:spPr>
          <a:xfrm>
            <a:off x="237067" y="40438"/>
            <a:ext cx="10784877" cy="541866"/>
          </a:xfrm>
          <a:prstGeom prst="rect">
            <a:avLst/>
          </a:prstGeom>
          <a:solidFill>
            <a:schemeClr val="bg1"/>
          </a:solidFill>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spcAft>
                <a:spcPts val="600"/>
              </a:spcAft>
            </a:pPr>
            <a:r>
              <a:rPr lang="en-US" sz="2800" b="1" kern="1200" cap="none" dirty="0">
                <a:latin typeface="Noteworthy Light" panose="02000400000000000000" pitchFamily="2" charset="77"/>
                <a:ea typeface="Noteworthy Light" panose="02000400000000000000" pitchFamily="2" charset="77"/>
                <a:cs typeface="Courier New" panose="02070309020205020404" pitchFamily="49" charset="0"/>
              </a:rPr>
              <a:t>NoSQL </a:t>
            </a:r>
            <a:r>
              <a:rPr lang="en-US" sz="2800" b="1" kern="1200" cap="none" dirty="0" err="1">
                <a:latin typeface="Noteworthy Light" panose="02000400000000000000" pitchFamily="2" charset="77"/>
                <a:ea typeface="Noteworthy Light" panose="02000400000000000000" pitchFamily="2" charset="77"/>
                <a:cs typeface="Courier New" panose="02070309020205020404" pitchFamily="49" charset="0"/>
              </a:rPr>
              <a:t>Veritabanları</a:t>
            </a:r>
            <a:endParaRPr lang="en-US" sz="2800" b="1" kern="1200" cap="none" dirty="0">
              <a:latin typeface="Noteworthy Light" panose="02000400000000000000" pitchFamily="2" charset="77"/>
              <a:ea typeface="Noteworthy Light" panose="02000400000000000000" pitchFamily="2" charset="77"/>
              <a:cs typeface="Courier New" panose="02070309020205020404" pitchFamily="49" charset="0"/>
            </a:endParaRPr>
          </a:p>
        </p:txBody>
      </p:sp>
      <p:cxnSp>
        <p:nvCxnSpPr>
          <p:cNvPr id="9" name="Straight Connector 8">
            <a:extLst>
              <a:ext uri="{FF2B5EF4-FFF2-40B4-BE49-F238E27FC236}">
                <a16:creationId xmlns:a16="http://schemas.microsoft.com/office/drawing/2014/main" id="{6729C6E1-2D04-A642-8A8B-CD2B0142FEE1}"/>
              </a:ext>
            </a:extLst>
          </p:cNvPr>
          <p:cNvCxnSpPr>
            <a:cxnSpLocks/>
          </p:cNvCxnSpPr>
          <p:nvPr/>
        </p:nvCxnSpPr>
        <p:spPr>
          <a:xfrm>
            <a:off x="290521" y="486770"/>
            <a:ext cx="11786491" cy="0"/>
          </a:xfrm>
          <a:prstGeom prst="line">
            <a:avLst/>
          </a:prstGeom>
          <a:ln w="222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5E154C7F-8E35-9046-A1B1-6D447952EC34}"/>
              </a:ext>
            </a:extLst>
          </p:cNvPr>
          <p:cNvSpPr/>
          <p:nvPr/>
        </p:nvSpPr>
        <p:spPr>
          <a:xfrm>
            <a:off x="4454158" y="733048"/>
            <a:ext cx="2717411" cy="400110"/>
          </a:xfrm>
          <a:prstGeom prst="rect">
            <a:avLst/>
          </a:prstGeom>
        </p:spPr>
        <p:txBody>
          <a:bodyPr wrap="none">
            <a:spAutoFit/>
          </a:bodyPr>
          <a:lstStyle/>
          <a:p>
            <a:r>
              <a:rPr lang="tr-TR" sz="1000" dirty="0">
                <a:hlinkClick r:id="rId2"/>
              </a:rPr>
              <a:t>https://www.javatpoint.com/types-of-databases</a:t>
            </a:r>
            <a:endParaRPr lang="tr-TR" sz="1000" dirty="0"/>
          </a:p>
          <a:p>
            <a:endParaRPr lang="tr-TR" sz="1000" dirty="0"/>
          </a:p>
        </p:txBody>
      </p:sp>
      <p:pic>
        <p:nvPicPr>
          <p:cNvPr id="8" name="Picture 2" descr="NoSQL Database Types">
            <a:extLst>
              <a:ext uri="{FF2B5EF4-FFF2-40B4-BE49-F238E27FC236}">
                <a16:creationId xmlns:a16="http://schemas.microsoft.com/office/drawing/2014/main" id="{935D97B0-6154-6B40-B866-5E4DD8BB1E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73" t="14383" r="11098" b="11196"/>
          <a:stretch/>
        </p:blipFill>
        <p:spPr bwMode="auto">
          <a:xfrm>
            <a:off x="1513360" y="1147129"/>
            <a:ext cx="8599008" cy="488478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399C182-C5C2-9719-3763-9576E2B3E758}"/>
              </a:ext>
            </a:extLst>
          </p:cNvPr>
          <p:cNvSpPr>
            <a:spLocks noGrp="1"/>
          </p:cNvSpPr>
          <p:nvPr>
            <p:ph type="sldNum" sz="quarter" idx="12"/>
          </p:nvPr>
        </p:nvSpPr>
        <p:spPr/>
        <p:txBody>
          <a:bodyPr/>
          <a:lstStyle/>
          <a:p>
            <a:fld id="{6D22F896-40B5-4ADD-8801-0D06FADFA095}" type="slidenum">
              <a:rPr lang="en-US" smtClean="0"/>
              <a:pPr/>
              <a:t>16</a:t>
            </a:fld>
            <a:endParaRPr lang="en-US" dirty="0"/>
          </a:p>
        </p:txBody>
      </p:sp>
    </p:spTree>
    <p:extLst>
      <p:ext uri="{BB962C8B-B14F-4D97-AF65-F5344CB8AC3E}">
        <p14:creationId xmlns:p14="http://schemas.microsoft.com/office/powerpoint/2010/main" val="1826747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CDBBD4-7133-FA4C-B036-77C6706C47E4}"/>
              </a:ext>
            </a:extLst>
          </p:cNvPr>
          <p:cNvSpPr>
            <a:spLocks noGrp="1"/>
          </p:cNvSpPr>
          <p:nvPr>
            <p:ph type="sldNum" sz="quarter" idx="12"/>
          </p:nvPr>
        </p:nvSpPr>
        <p:spPr/>
        <p:txBody>
          <a:bodyPr/>
          <a:lstStyle/>
          <a:p>
            <a:fld id="{6D22F896-40B5-4ADD-8801-0D06FADFA095}" type="slidenum">
              <a:rPr lang="en-US" smtClean="0"/>
              <a:pPr/>
              <a:t>17</a:t>
            </a:fld>
            <a:endParaRPr lang="en-US" dirty="0"/>
          </a:p>
        </p:txBody>
      </p:sp>
      <p:sp>
        <p:nvSpPr>
          <p:cNvPr id="10" name="Title 1">
            <a:extLst>
              <a:ext uri="{FF2B5EF4-FFF2-40B4-BE49-F238E27FC236}">
                <a16:creationId xmlns:a16="http://schemas.microsoft.com/office/drawing/2014/main" id="{377F3367-B738-7C45-831A-229D4A97E322}"/>
              </a:ext>
            </a:extLst>
          </p:cNvPr>
          <p:cNvSpPr txBox="1">
            <a:spLocks/>
          </p:cNvSpPr>
          <p:nvPr/>
        </p:nvSpPr>
        <p:spPr>
          <a:xfrm>
            <a:off x="237067" y="40438"/>
            <a:ext cx="10784877" cy="541866"/>
          </a:xfrm>
          <a:prstGeom prst="rect">
            <a:avLst/>
          </a:prstGeom>
          <a:solidFill>
            <a:schemeClr val="bg1"/>
          </a:solidFill>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spcAft>
                <a:spcPts val="600"/>
              </a:spcAft>
            </a:pPr>
            <a:r>
              <a:rPr lang="en-US" sz="2800" b="1" kern="1200" cap="none" dirty="0" err="1">
                <a:latin typeface="Noteworthy Light" panose="02000400000000000000" pitchFamily="2" charset="77"/>
                <a:ea typeface="Noteworthy Light" panose="02000400000000000000" pitchFamily="2" charset="77"/>
                <a:cs typeface="Courier New" panose="02070309020205020404" pitchFamily="49" charset="0"/>
              </a:rPr>
              <a:t>Günümüzde</a:t>
            </a:r>
            <a:r>
              <a:rPr lang="en-US" sz="2800" b="1" kern="1200" cap="none" dirty="0">
                <a:latin typeface="Noteworthy Light" panose="02000400000000000000" pitchFamily="2" charset="77"/>
                <a:ea typeface="Noteworthy Light" panose="02000400000000000000" pitchFamily="2" charset="77"/>
                <a:cs typeface="Courier New" panose="02070309020205020404" pitchFamily="49" charset="0"/>
              </a:rPr>
              <a:t> </a:t>
            </a:r>
            <a:r>
              <a:rPr lang="en-US" sz="2800" b="1" kern="1200" cap="none" dirty="0" err="1">
                <a:latin typeface="Noteworthy Light" panose="02000400000000000000" pitchFamily="2" charset="77"/>
                <a:ea typeface="Noteworthy Light" panose="02000400000000000000" pitchFamily="2" charset="77"/>
                <a:cs typeface="Courier New" panose="02070309020205020404" pitchFamily="49" charset="0"/>
              </a:rPr>
              <a:t>Kullanılan</a:t>
            </a:r>
            <a:r>
              <a:rPr lang="en-US" sz="2800" b="1" kern="1200" cap="none" dirty="0">
                <a:latin typeface="Noteworthy Light" panose="02000400000000000000" pitchFamily="2" charset="77"/>
                <a:ea typeface="Noteworthy Light" panose="02000400000000000000" pitchFamily="2" charset="77"/>
                <a:cs typeface="Courier New" panose="02070309020205020404" pitchFamily="49" charset="0"/>
              </a:rPr>
              <a:t> </a:t>
            </a:r>
            <a:r>
              <a:rPr lang="en-US" sz="2800" b="1" kern="1200" cap="none" dirty="0" err="1">
                <a:latin typeface="Noteworthy Light" panose="02000400000000000000" pitchFamily="2" charset="77"/>
                <a:ea typeface="Noteworthy Light" panose="02000400000000000000" pitchFamily="2" charset="77"/>
                <a:cs typeface="Courier New" panose="02070309020205020404" pitchFamily="49" charset="0"/>
              </a:rPr>
              <a:t>Popüler</a:t>
            </a:r>
            <a:r>
              <a:rPr lang="en-US" sz="2800" b="1" kern="1200" cap="none" dirty="0">
                <a:latin typeface="Noteworthy Light" panose="02000400000000000000" pitchFamily="2" charset="77"/>
                <a:ea typeface="Noteworthy Light" panose="02000400000000000000" pitchFamily="2" charset="77"/>
                <a:cs typeface="Courier New" panose="02070309020205020404" pitchFamily="49" charset="0"/>
              </a:rPr>
              <a:t> Veritabanı </a:t>
            </a:r>
            <a:r>
              <a:rPr lang="en-US" sz="2800" b="1" kern="1200" cap="none" dirty="0" err="1">
                <a:latin typeface="Noteworthy Light" panose="02000400000000000000" pitchFamily="2" charset="77"/>
                <a:ea typeface="Noteworthy Light" panose="02000400000000000000" pitchFamily="2" charset="77"/>
                <a:cs typeface="Courier New" panose="02070309020205020404" pitchFamily="49" charset="0"/>
              </a:rPr>
              <a:t>Yönetim</a:t>
            </a:r>
            <a:r>
              <a:rPr lang="en-US" sz="2800" b="1" kern="1200" cap="none" dirty="0">
                <a:latin typeface="Noteworthy Light" panose="02000400000000000000" pitchFamily="2" charset="77"/>
                <a:ea typeface="Noteworthy Light" panose="02000400000000000000" pitchFamily="2" charset="77"/>
                <a:cs typeface="Courier New" panose="02070309020205020404" pitchFamily="49" charset="0"/>
              </a:rPr>
              <a:t> </a:t>
            </a:r>
            <a:r>
              <a:rPr lang="en-US" sz="2800" b="1" kern="1200" cap="none" dirty="0" err="1">
                <a:latin typeface="Noteworthy Light" panose="02000400000000000000" pitchFamily="2" charset="77"/>
                <a:ea typeface="Noteworthy Light" panose="02000400000000000000" pitchFamily="2" charset="77"/>
                <a:cs typeface="Courier New" panose="02070309020205020404" pitchFamily="49" charset="0"/>
              </a:rPr>
              <a:t>Sistemleri</a:t>
            </a:r>
            <a:r>
              <a:rPr lang="en-US" sz="2800" b="1" kern="1200" cap="none" dirty="0">
                <a:latin typeface="Noteworthy Light" panose="02000400000000000000" pitchFamily="2" charset="77"/>
                <a:ea typeface="Noteworthy Light" panose="02000400000000000000" pitchFamily="2" charset="77"/>
                <a:cs typeface="Courier New" panose="02070309020205020404" pitchFamily="49" charset="0"/>
              </a:rPr>
              <a:t>  </a:t>
            </a:r>
          </a:p>
        </p:txBody>
      </p:sp>
      <p:cxnSp>
        <p:nvCxnSpPr>
          <p:cNvPr id="9" name="Straight Connector 8">
            <a:extLst>
              <a:ext uri="{FF2B5EF4-FFF2-40B4-BE49-F238E27FC236}">
                <a16:creationId xmlns:a16="http://schemas.microsoft.com/office/drawing/2014/main" id="{6729C6E1-2D04-A642-8A8B-CD2B0142FEE1}"/>
              </a:ext>
            </a:extLst>
          </p:cNvPr>
          <p:cNvCxnSpPr>
            <a:cxnSpLocks/>
          </p:cNvCxnSpPr>
          <p:nvPr/>
        </p:nvCxnSpPr>
        <p:spPr>
          <a:xfrm>
            <a:off x="290521" y="486770"/>
            <a:ext cx="11786491" cy="0"/>
          </a:xfrm>
          <a:prstGeom prst="line">
            <a:avLst/>
          </a:prstGeom>
          <a:ln w="222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3" name="Picture 2" descr="Graphical user interface, table&#10;&#10;Description automatically generated">
            <a:extLst>
              <a:ext uri="{FF2B5EF4-FFF2-40B4-BE49-F238E27FC236}">
                <a16:creationId xmlns:a16="http://schemas.microsoft.com/office/drawing/2014/main" id="{9A48DF63-9FC8-5846-9CE5-FCEEDE1F5AE3}"/>
              </a:ext>
            </a:extLst>
          </p:cNvPr>
          <p:cNvPicPr>
            <a:picLocks noChangeAspect="1"/>
          </p:cNvPicPr>
          <p:nvPr/>
        </p:nvPicPr>
        <p:blipFill>
          <a:blip r:embed="rId2"/>
          <a:stretch>
            <a:fillRect/>
          </a:stretch>
        </p:blipFill>
        <p:spPr>
          <a:xfrm>
            <a:off x="188169" y="603323"/>
            <a:ext cx="5907831" cy="2675891"/>
          </a:xfrm>
          <a:prstGeom prst="rect">
            <a:avLst/>
          </a:prstGeom>
        </p:spPr>
      </p:pic>
      <p:pic>
        <p:nvPicPr>
          <p:cNvPr id="5" name="Picture 4">
            <a:extLst>
              <a:ext uri="{FF2B5EF4-FFF2-40B4-BE49-F238E27FC236}">
                <a16:creationId xmlns:a16="http://schemas.microsoft.com/office/drawing/2014/main" id="{E2489434-4035-BCF0-FAB3-FABFA469D402}"/>
              </a:ext>
            </a:extLst>
          </p:cNvPr>
          <p:cNvPicPr>
            <a:picLocks noChangeAspect="1"/>
          </p:cNvPicPr>
          <p:nvPr/>
        </p:nvPicPr>
        <p:blipFill>
          <a:blip r:embed="rId3"/>
          <a:stretch>
            <a:fillRect/>
          </a:stretch>
        </p:blipFill>
        <p:spPr>
          <a:xfrm>
            <a:off x="6183766" y="734840"/>
            <a:ext cx="5907831" cy="2542160"/>
          </a:xfrm>
          <a:prstGeom prst="rect">
            <a:avLst/>
          </a:prstGeom>
        </p:spPr>
      </p:pic>
      <p:sp>
        <p:nvSpPr>
          <p:cNvPr id="11" name="Rectangle 10">
            <a:extLst>
              <a:ext uri="{FF2B5EF4-FFF2-40B4-BE49-F238E27FC236}">
                <a16:creationId xmlns:a16="http://schemas.microsoft.com/office/drawing/2014/main" id="{89AD9C00-6393-01CE-6DB3-9E92A828E73B}"/>
              </a:ext>
            </a:extLst>
          </p:cNvPr>
          <p:cNvSpPr/>
          <p:nvPr/>
        </p:nvSpPr>
        <p:spPr>
          <a:xfrm>
            <a:off x="7792316" y="6612167"/>
            <a:ext cx="2039341" cy="246221"/>
          </a:xfrm>
          <a:prstGeom prst="rect">
            <a:avLst/>
          </a:prstGeom>
        </p:spPr>
        <p:txBody>
          <a:bodyPr wrap="none">
            <a:spAutoFit/>
          </a:bodyPr>
          <a:lstStyle/>
          <a:p>
            <a:r>
              <a:rPr lang="en-US" sz="1000" dirty="0">
                <a:hlinkClick r:id="rId4"/>
              </a:rPr>
              <a:t>https://db-engines.com/en/ranking</a:t>
            </a:r>
            <a:endParaRPr lang="tr-TR" sz="1000" dirty="0"/>
          </a:p>
        </p:txBody>
      </p:sp>
      <p:pic>
        <p:nvPicPr>
          <p:cNvPr id="6" name="Resim 5"/>
          <p:cNvPicPr>
            <a:picLocks noChangeAspect="1"/>
          </p:cNvPicPr>
          <p:nvPr/>
        </p:nvPicPr>
        <p:blipFill>
          <a:blip r:embed="rId5"/>
          <a:stretch>
            <a:fillRect/>
          </a:stretch>
        </p:blipFill>
        <p:spPr>
          <a:xfrm>
            <a:off x="2020719" y="3429536"/>
            <a:ext cx="8326094" cy="3121484"/>
          </a:xfrm>
          <a:prstGeom prst="rect">
            <a:avLst/>
          </a:prstGeom>
        </p:spPr>
      </p:pic>
    </p:spTree>
    <p:extLst>
      <p:ext uri="{BB962C8B-B14F-4D97-AF65-F5344CB8AC3E}">
        <p14:creationId xmlns:p14="http://schemas.microsoft.com/office/powerpoint/2010/main" val="3024689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dirty="0"/>
          </a:p>
        </p:txBody>
      </p:sp>
      <p:sp>
        <p:nvSpPr>
          <p:cNvPr id="5" name="Slayt Numarası Yer Tutucusu 4"/>
          <p:cNvSpPr>
            <a:spLocks noGrp="1"/>
          </p:cNvSpPr>
          <p:nvPr>
            <p:ph type="sldNum" sz="quarter" idx="12"/>
          </p:nvPr>
        </p:nvSpPr>
        <p:spPr/>
        <p:txBody>
          <a:bodyPr/>
          <a:lstStyle/>
          <a:p>
            <a:fld id="{6D22F896-40B5-4ADD-8801-0D06FADFA095}" type="slidenum">
              <a:rPr lang="en-US" smtClean="0"/>
              <a:pPr/>
              <a:t>18</a:t>
            </a:fld>
            <a:endParaRPr lang="en-US" dirty="0"/>
          </a:p>
        </p:txBody>
      </p:sp>
      <p:graphicFrame>
        <p:nvGraphicFramePr>
          <p:cNvPr id="6" name="Content Placeholder 3">
            <a:extLst>
              <a:ext uri="{FF2B5EF4-FFF2-40B4-BE49-F238E27FC236}">
                <a16:creationId xmlns:a16="http://schemas.microsoft.com/office/drawing/2014/main" id="{607F9F6F-9D43-4F9F-A6DC-3AAB314711DA}"/>
              </a:ext>
            </a:extLst>
          </p:cNvPr>
          <p:cNvGraphicFramePr>
            <a:graphicFrameLocks/>
          </p:cNvGraphicFramePr>
          <p:nvPr>
            <p:extLst>
              <p:ext uri="{D42A27DB-BD31-4B8C-83A1-F6EECF244321}">
                <p14:modId xmlns:p14="http://schemas.microsoft.com/office/powerpoint/2010/main" val="1547737861"/>
              </p:ext>
            </p:extLst>
          </p:nvPr>
        </p:nvGraphicFramePr>
        <p:xfrm>
          <a:off x="838200" y="1508304"/>
          <a:ext cx="10604864" cy="3102721"/>
        </p:xfrm>
        <a:graphic>
          <a:graphicData uri="http://schemas.openxmlformats.org/drawingml/2006/table">
            <a:tbl>
              <a:tblPr firstRow="1" firstCol="1" bandRow="1">
                <a:tableStyleId>{5C22544A-7EE6-4342-B048-85BDC9FD1C3A}</a:tableStyleId>
              </a:tblPr>
              <a:tblGrid>
                <a:gridCol w="2441479">
                  <a:extLst>
                    <a:ext uri="{9D8B030D-6E8A-4147-A177-3AD203B41FA5}">
                      <a16:colId xmlns:a16="http://schemas.microsoft.com/office/drawing/2014/main" val="3642345847"/>
                    </a:ext>
                  </a:extLst>
                </a:gridCol>
                <a:gridCol w="2578329">
                  <a:extLst>
                    <a:ext uri="{9D8B030D-6E8A-4147-A177-3AD203B41FA5}">
                      <a16:colId xmlns:a16="http://schemas.microsoft.com/office/drawing/2014/main" val="1465773802"/>
                    </a:ext>
                  </a:extLst>
                </a:gridCol>
                <a:gridCol w="2586262">
                  <a:extLst>
                    <a:ext uri="{9D8B030D-6E8A-4147-A177-3AD203B41FA5}">
                      <a16:colId xmlns:a16="http://schemas.microsoft.com/office/drawing/2014/main" val="1438990642"/>
                    </a:ext>
                  </a:extLst>
                </a:gridCol>
                <a:gridCol w="2998794">
                  <a:extLst>
                    <a:ext uri="{9D8B030D-6E8A-4147-A177-3AD203B41FA5}">
                      <a16:colId xmlns:a16="http://schemas.microsoft.com/office/drawing/2014/main" val="703047140"/>
                    </a:ext>
                  </a:extLst>
                </a:gridCol>
              </a:tblGrid>
              <a:tr h="310272">
                <a:tc>
                  <a:txBody>
                    <a:bodyPr/>
                    <a:lstStyle/>
                    <a:p>
                      <a:pPr algn="just">
                        <a:spcAft>
                          <a:spcPts val="0"/>
                        </a:spcAft>
                      </a:pPr>
                      <a:r>
                        <a:rPr lang="tr-TR" sz="2000">
                          <a:effectLst/>
                        </a:rPr>
                        <a:t>Veritabanı</a:t>
                      </a:r>
                      <a:endParaRPr lang="tr-TR"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tr-TR" sz="2000">
                          <a:effectLst/>
                        </a:rPr>
                        <a:t>Geliştirici Firma</a:t>
                      </a:r>
                      <a:endParaRPr lang="tr-TR"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tr-TR" sz="2000">
                          <a:effectLst/>
                        </a:rPr>
                        <a:t>Lisans</a:t>
                      </a:r>
                      <a:endParaRPr lang="tr-TR"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tr-TR" sz="2000">
                          <a:effectLst/>
                        </a:rPr>
                        <a:t>Yazıldığı Dil</a:t>
                      </a:r>
                      <a:endParaRPr lang="tr-TR"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36921540"/>
                  </a:ext>
                </a:extLst>
              </a:tr>
              <a:tr h="310272">
                <a:tc>
                  <a:txBody>
                    <a:bodyPr/>
                    <a:lstStyle/>
                    <a:p>
                      <a:pPr algn="just">
                        <a:spcAft>
                          <a:spcPts val="0"/>
                        </a:spcAft>
                      </a:pPr>
                      <a:r>
                        <a:rPr lang="tr-TR" sz="2000" dirty="0" err="1">
                          <a:solidFill>
                            <a:srgbClr val="FF0000"/>
                          </a:solidFill>
                          <a:effectLst/>
                        </a:rPr>
                        <a:t>Oracle</a:t>
                      </a:r>
                      <a:endParaRPr lang="tr-TR" sz="20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tr-TR" sz="2000" dirty="0" err="1">
                          <a:effectLst/>
                        </a:rPr>
                        <a:t>Oracle</a:t>
                      </a:r>
                      <a:r>
                        <a:rPr lang="tr-TR" sz="2000" dirty="0">
                          <a:effectLst/>
                        </a:rPr>
                        <a:t> Corporation</a:t>
                      </a:r>
                      <a:endParaRPr lang="tr-TR"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tr-TR" sz="2000">
                          <a:effectLst/>
                        </a:rPr>
                        <a:t>Sahipli  </a:t>
                      </a:r>
                      <a:endParaRPr lang="tr-TR"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tr-TR" sz="2000" dirty="0">
                          <a:effectLst/>
                        </a:rPr>
                        <a:t>Assembly, C, C++</a:t>
                      </a:r>
                      <a:endParaRPr lang="tr-TR"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36556385"/>
                  </a:ext>
                </a:extLst>
              </a:tr>
              <a:tr h="620545">
                <a:tc>
                  <a:txBody>
                    <a:bodyPr/>
                    <a:lstStyle/>
                    <a:p>
                      <a:pPr algn="just">
                        <a:spcAft>
                          <a:spcPts val="0"/>
                        </a:spcAft>
                      </a:pPr>
                      <a:r>
                        <a:rPr lang="tr-TR" sz="2000">
                          <a:effectLst/>
                        </a:rPr>
                        <a:t>MySQL</a:t>
                      </a:r>
                      <a:endParaRPr lang="tr-TR"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tr-TR" sz="2000" dirty="0" err="1">
                          <a:effectLst/>
                        </a:rPr>
                        <a:t>Oracle</a:t>
                      </a:r>
                      <a:r>
                        <a:rPr lang="tr-TR" sz="2000" dirty="0">
                          <a:effectLst/>
                        </a:rPr>
                        <a:t> Corporation</a:t>
                      </a:r>
                      <a:endParaRPr lang="tr-TR"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tr-TR" sz="2000">
                          <a:effectLst/>
                        </a:rPr>
                        <a:t>GPL (sürüm 2) yada Sahipli</a:t>
                      </a:r>
                      <a:endParaRPr lang="tr-TR"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tr-TR" sz="2000" dirty="0">
                          <a:effectLst/>
                        </a:rPr>
                        <a:t>C, C++</a:t>
                      </a:r>
                      <a:endParaRPr lang="tr-TR"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63398976"/>
                  </a:ext>
                </a:extLst>
              </a:tr>
              <a:tr h="310272">
                <a:tc>
                  <a:txBody>
                    <a:bodyPr/>
                    <a:lstStyle/>
                    <a:p>
                      <a:pPr algn="just">
                        <a:spcAft>
                          <a:spcPts val="0"/>
                        </a:spcAft>
                      </a:pPr>
                      <a:r>
                        <a:rPr lang="tr-TR" sz="2000" dirty="0">
                          <a:solidFill>
                            <a:srgbClr val="FF0000"/>
                          </a:solidFill>
                          <a:effectLst/>
                        </a:rPr>
                        <a:t>Microsoft SQL Server</a:t>
                      </a:r>
                      <a:endParaRPr lang="tr-TR" sz="20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tr-TR" sz="2000" dirty="0">
                          <a:effectLst/>
                        </a:rPr>
                        <a:t>Microsoft Corporation</a:t>
                      </a:r>
                      <a:endParaRPr lang="tr-TR"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tr-TR" sz="2000">
                          <a:effectLst/>
                        </a:rPr>
                        <a:t>Sahipli</a:t>
                      </a:r>
                      <a:endParaRPr lang="tr-TR"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tr-TR" sz="2000" dirty="0">
                          <a:effectLst/>
                        </a:rPr>
                        <a:t>C, C++</a:t>
                      </a:r>
                      <a:endParaRPr lang="tr-TR"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67821158"/>
                  </a:ext>
                </a:extLst>
              </a:tr>
              <a:tr h="930816">
                <a:tc>
                  <a:txBody>
                    <a:bodyPr/>
                    <a:lstStyle/>
                    <a:p>
                      <a:pPr algn="just">
                        <a:spcAft>
                          <a:spcPts val="0"/>
                        </a:spcAft>
                      </a:pPr>
                      <a:r>
                        <a:rPr lang="tr-TR" sz="2000">
                          <a:effectLst/>
                        </a:rPr>
                        <a:t>PostgreSQL</a:t>
                      </a:r>
                      <a:endParaRPr lang="tr-TR"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tr-TR" sz="2000">
                          <a:effectLst/>
                        </a:rPr>
                        <a:t>PostgreSQL Global Development Group</a:t>
                      </a:r>
                      <a:endParaRPr lang="tr-TR"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tr-TR" sz="2000">
                          <a:effectLst/>
                        </a:rPr>
                        <a:t>PostgreSQL lisansı (Özgür ve açık kaynaklı)</a:t>
                      </a:r>
                      <a:endParaRPr lang="tr-TR"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tr-TR" sz="2000" dirty="0">
                          <a:effectLst/>
                        </a:rPr>
                        <a:t>C</a:t>
                      </a:r>
                      <a:endParaRPr lang="tr-TR"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56813192"/>
                  </a:ext>
                </a:extLst>
              </a:tr>
              <a:tr h="310272">
                <a:tc>
                  <a:txBody>
                    <a:bodyPr/>
                    <a:lstStyle/>
                    <a:p>
                      <a:pPr algn="just">
                        <a:spcAft>
                          <a:spcPts val="0"/>
                        </a:spcAft>
                      </a:pPr>
                      <a:r>
                        <a:rPr lang="tr-TR" sz="2000">
                          <a:effectLst/>
                        </a:rPr>
                        <a:t>MongoDB</a:t>
                      </a:r>
                      <a:endParaRPr lang="tr-TR"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tr-TR" sz="2000">
                          <a:effectLst/>
                        </a:rPr>
                        <a:t>MongoDB Inc.</a:t>
                      </a:r>
                      <a:endParaRPr lang="tr-TR"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tr-TR" sz="2000">
                          <a:effectLst/>
                        </a:rPr>
                        <a:t>Çeşitli lisanslar</a:t>
                      </a:r>
                      <a:endParaRPr lang="tr-TR"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tr-TR" sz="2000" dirty="0">
                          <a:effectLst/>
                        </a:rPr>
                        <a:t>C++, C, </a:t>
                      </a:r>
                      <a:r>
                        <a:rPr lang="tr-TR" sz="2000" dirty="0" err="1">
                          <a:effectLst/>
                        </a:rPr>
                        <a:t>JavaScript</a:t>
                      </a:r>
                      <a:endParaRPr lang="tr-TR"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83410810"/>
                  </a:ext>
                </a:extLst>
              </a:tr>
              <a:tr h="310272">
                <a:tc>
                  <a:txBody>
                    <a:bodyPr/>
                    <a:lstStyle/>
                    <a:p>
                      <a:pPr algn="just">
                        <a:spcAft>
                          <a:spcPts val="0"/>
                        </a:spcAft>
                      </a:pPr>
                      <a:r>
                        <a:rPr lang="tr-TR" sz="2000" dirty="0">
                          <a:solidFill>
                            <a:srgbClr val="FF0000"/>
                          </a:solidFill>
                          <a:effectLst/>
                        </a:rPr>
                        <a:t>DB2</a:t>
                      </a:r>
                      <a:endParaRPr lang="tr-TR" sz="20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tr-TR" sz="2000">
                          <a:effectLst/>
                        </a:rPr>
                        <a:t> IBM</a:t>
                      </a:r>
                      <a:endParaRPr lang="tr-TR"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tr-TR" sz="2000">
                          <a:effectLst/>
                        </a:rPr>
                        <a:t>Sahipli EULA</a:t>
                      </a:r>
                      <a:endParaRPr lang="tr-TR"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tr-TR" sz="2000" dirty="0">
                          <a:effectLst/>
                        </a:rPr>
                        <a:t>Assembly, C, C++</a:t>
                      </a:r>
                      <a:endParaRPr lang="tr-TR"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00956693"/>
                  </a:ext>
                </a:extLst>
              </a:tr>
            </a:tbl>
          </a:graphicData>
        </a:graphic>
      </p:graphicFrame>
    </p:spTree>
    <p:extLst>
      <p:ext uri="{BB962C8B-B14F-4D97-AF65-F5344CB8AC3E}">
        <p14:creationId xmlns:p14="http://schemas.microsoft.com/office/powerpoint/2010/main" val="3886232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sp>
        <p:nvSpPr>
          <p:cNvPr id="5" name="Slayt Numarası Yer Tutucusu 4"/>
          <p:cNvSpPr>
            <a:spLocks noGrp="1"/>
          </p:cNvSpPr>
          <p:nvPr>
            <p:ph type="sldNum" sz="quarter" idx="12"/>
          </p:nvPr>
        </p:nvSpPr>
        <p:spPr/>
        <p:txBody>
          <a:bodyPr/>
          <a:lstStyle/>
          <a:p>
            <a:fld id="{6D22F896-40B5-4ADD-8801-0D06FADFA095}" type="slidenum">
              <a:rPr lang="en-US" smtClean="0"/>
              <a:pPr/>
              <a:t>19</a:t>
            </a:fld>
            <a:endParaRPr lang="en-US" dirty="0"/>
          </a:p>
        </p:txBody>
      </p:sp>
      <p:pic>
        <p:nvPicPr>
          <p:cNvPr id="6" name="Resim 5"/>
          <p:cNvPicPr>
            <a:picLocks noChangeAspect="1"/>
          </p:cNvPicPr>
          <p:nvPr/>
        </p:nvPicPr>
        <p:blipFill>
          <a:blip r:embed="rId2"/>
          <a:stretch>
            <a:fillRect/>
          </a:stretch>
        </p:blipFill>
        <p:spPr>
          <a:xfrm>
            <a:off x="1076107" y="1317541"/>
            <a:ext cx="9845893" cy="3939881"/>
          </a:xfrm>
          <a:prstGeom prst="rect">
            <a:avLst/>
          </a:prstGeom>
        </p:spPr>
      </p:pic>
    </p:spTree>
    <p:extLst>
      <p:ext uri="{BB962C8B-B14F-4D97-AF65-F5344CB8AC3E}">
        <p14:creationId xmlns:p14="http://schemas.microsoft.com/office/powerpoint/2010/main" val="3041039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77F3367-B738-7C45-831A-229D4A97E322}"/>
              </a:ext>
            </a:extLst>
          </p:cNvPr>
          <p:cNvSpPr txBox="1">
            <a:spLocks/>
          </p:cNvSpPr>
          <p:nvPr/>
        </p:nvSpPr>
        <p:spPr>
          <a:xfrm>
            <a:off x="237067" y="40438"/>
            <a:ext cx="10784877" cy="541866"/>
          </a:xfrm>
          <a:prstGeom prst="rect">
            <a:avLst/>
          </a:prstGeom>
          <a:solidFill>
            <a:schemeClr val="bg1"/>
          </a:solidFill>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spcAft>
                <a:spcPts val="600"/>
              </a:spcAft>
            </a:pPr>
            <a:r>
              <a:rPr lang="en-US" sz="2800" b="1" kern="1200" cap="none" dirty="0" err="1">
                <a:latin typeface="Noteworthy Light" panose="02000400000000000000" pitchFamily="2" charset="77"/>
                <a:ea typeface="Noteworthy Light" panose="02000400000000000000" pitchFamily="2" charset="77"/>
                <a:cs typeface="Courier New" panose="02070309020205020404" pitchFamily="49" charset="0"/>
              </a:rPr>
              <a:t>Sorular</a:t>
            </a:r>
            <a:r>
              <a:rPr lang="en-US" sz="2800" b="1" kern="1200" cap="none" dirty="0">
                <a:latin typeface="Noteworthy Light" panose="02000400000000000000" pitchFamily="2" charset="77"/>
                <a:ea typeface="Noteworthy Light" panose="02000400000000000000" pitchFamily="2" charset="77"/>
                <a:cs typeface="Courier New" panose="02070309020205020404" pitchFamily="49" charset="0"/>
              </a:rPr>
              <a:t> </a:t>
            </a:r>
          </a:p>
        </p:txBody>
      </p:sp>
      <p:sp>
        <p:nvSpPr>
          <p:cNvPr id="8" name="Content Placeholder 2">
            <a:extLst>
              <a:ext uri="{FF2B5EF4-FFF2-40B4-BE49-F238E27FC236}">
                <a16:creationId xmlns:a16="http://schemas.microsoft.com/office/drawing/2014/main" id="{A4C6C765-64ED-B34F-AEFC-E4A001095BC4}"/>
              </a:ext>
            </a:extLst>
          </p:cNvPr>
          <p:cNvSpPr txBox="1">
            <a:spLocks/>
          </p:cNvSpPr>
          <p:nvPr/>
        </p:nvSpPr>
        <p:spPr>
          <a:xfrm>
            <a:off x="290521" y="805053"/>
            <a:ext cx="11684000" cy="53330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50000"/>
              </a:lnSpc>
              <a:spcBef>
                <a:spcPts val="0"/>
              </a:spcBef>
              <a:buFont typeface="Arial" panose="020B0604020202020204" pitchFamily="34" charset="0"/>
              <a:buChar char="•"/>
            </a:pPr>
            <a:r>
              <a:rPr lang="tr-TR" sz="2800" dirty="0">
                <a:latin typeface="Times New Roman" panose="02020603050405020304" pitchFamily="18" charset="0"/>
                <a:ea typeface="Noteworthy Light" panose="02000400000000000000" pitchFamily="2" charset="77"/>
                <a:cs typeface="Times New Roman" panose="02020603050405020304" pitchFamily="18" charset="0"/>
              </a:rPr>
              <a:t> Veri ve bilgi kavramlarını açıklayınız? </a:t>
            </a:r>
          </a:p>
          <a:p>
            <a:pPr marL="457200" indent="-457200" algn="l">
              <a:lnSpc>
                <a:spcPct val="150000"/>
              </a:lnSpc>
              <a:spcBef>
                <a:spcPts val="0"/>
              </a:spcBef>
              <a:buFont typeface="Arial" panose="020B0604020202020204" pitchFamily="34" charset="0"/>
              <a:buChar char="•"/>
            </a:pPr>
            <a:r>
              <a:rPr lang="tr-TR" sz="2800" dirty="0">
                <a:latin typeface="Times New Roman" panose="02020603050405020304" pitchFamily="18" charset="0"/>
                <a:ea typeface="Noteworthy Light" panose="02000400000000000000" pitchFamily="2" charset="77"/>
                <a:cs typeface="Times New Roman" panose="02020603050405020304" pitchFamily="18" charset="0"/>
              </a:rPr>
              <a:t>Veri ve bilgi kavramlarını arasındaki farklar nelerdir açıklayınız?</a:t>
            </a:r>
          </a:p>
          <a:p>
            <a:pPr marL="457200" indent="-457200" algn="l">
              <a:lnSpc>
                <a:spcPct val="150000"/>
              </a:lnSpc>
              <a:spcBef>
                <a:spcPts val="0"/>
              </a:spcBef>
              <a:buFont typeface="Arial" panose="020B0604020202020204" pitchFamily="34" charset="0"/>
              <a:buChar char="•"/>
            </a:pPr>
            <a:r>
              <a:rPr lang="tr-TR" sz="2800" dirty="0">
                <a:latin typeface="Times New Roman" panose="02020603050405020304" pitchFamily="18" charset="0"/>
                <a:ea typeface="Noteworthy Light" panose="02000400000000000000" pitchFamily="2" charset="77"/>
                <a:cs typeface="Times New Roman" panose="02020603050405020304" pitchFamily="18" charset="0"/>
              </a:rPr>
              <a:t>Veri Analizi neden önemlidir ve niçin gerçekleştirilir?</a:t>
            </a:r>
          </a:p>
          <a:p>
            <a:pPr marL="457200" indent="-457200" algn="l">
              <a:lnSpc>
                <a:spcPct val="150000"/>
              </a:lnSpc>
              <a:spcBef>
                <a:spcPts val="0"/>
              </a:spcBef>
              <a:buFont typeface="Arial" panose="020B0604020202020204" pitchFamily="34" charset="0"/>
              <a:buChar char="•"/>
            </a:pPr>
            <a:r>
              <a:rPr lang="tr-TR" sz="2800" dirty="0">
                <a:latin typeface="Times New Roman" panose="02020603050405020304" pitchFamily="18" charset="0"/>
                <a:ea typeface="Noteworthy Light" panose="02000400000000000000" pitchFamily="2" charset="77"/>
                <a:cs typeface="Times New Roman" panose="02020603050405020304" pitchFamily="18" charset="0"/>
              </a:rPr>
              <a:t> Veritabanı (</a:t>
            </a:r>
            <a:r>
              <a:rPr lang="tr-TR" sz="2800" dirty="0" err="1">
                <a:latin typeface="Times New Roman" panose="02020603050405020304" pitchFamily="18" charset="0"/>
                <a:ea typeface="Noteworthy Light" panose="02000400000000000000" pitchFamily="2" charset="77"/>
                <a:cs typeface="Times New Roman" panose="02020603050405020304" pitchFamily="18" charset="0"/>
              </a:rPr>
              <a:t>database</a:t>
            </a:r>
            <a:r>
              <a:rPr lang="tr-TR" sz="2800" dirty="0">
                <a:latin typeface="Times New Roman" panose="02020603050405020304" pitchFamily="18" charset="0"/>
                <a:ea typeface="Noteworthy Light" panose="02000400000000000000" pitchFamily="2" charset="77"/>
                <a:cs typeface="Times New Roman" panose="02020603050405020304" pitchFamily="18" charset="0"/>
              </a:rPr>
              <a:t>) nedir? Neden kullanılır?</a:t>
            </a:r>
          </a:p>
          <a:p>
            <a:pPr marL="457200" indent="-457200" algn="l">
              <a:lnSpc>
                <a:spcPct val="150000"/>
              </a:lnSpc>
              <a:spcBef>
                <a:spcPts val="0"/>
              </a:spcBef>
              <a:buFont typeface="Arial" panose="020B0604020202020204" pitchFamily="34" charset="0"/>
              <a:buChar char="•"/>
            </a:pPr>
            <a:r>
              <a:rPr lang="tr-TR" sz="2800" dirty="0">
                <a:latin typeface="Times New Roman" panose="02020603050405020304" pitchFamily="18" charset="0"/>
                <a:ea typeface="Noteworthy Light" panose="02000400000000000000" pitchFamily="2" charset="77"/>
                <a:cs typeface="Times New Roman" panose="02020603050405020304" pitchFamily="18" charset="0"/>
              </a:rPr>
              <a:t> </a:t>
            </a:r>
            <a:r>
              <a:rPr lang="tr-TR" sz="2800" dirty="0" err="1">
                <a:latin typeface="Times New Roman" panose="02020603050405020304" pitchFamily="18" charset="0"/>
                <a:ea typeface="Noteworthy Light" panose="02000400000000000000" pitchFamily="2" charset="77"/>
                <a:cs typeface="Times New Roman" panose="02020603050405020304" pitchFamily="18" charset="0"/>
              </a:rPr>
              <a:t>Veritabanı</a:t>
            </a:r>
            <a:r>
              <a:rPr lang="tr-TR" sz="2800" dirty="0">
                <a:latin typeface="Times New Roman" panose="02020603050405020304" pitchFamily="18" charset="0"/>
                <a:ea typeface="Noteworthy Light" panose="02000400000000000000" pitchFamily="2" charset="77"/>
                <a:cs typeface="Times New Roman" panose="02020603050405020304" pitchFamily="18" charset="0"/>
              </a:rPr>
              <a:t> Yönetim Sistemlerinin (VTYS) kullanım alanları nelerdir ?</a:t>
            </a:r>
          </a:p>
        </p:txBody>
      </p:sp>
      <p:cxnSp>
        <p:nvCxnSpPr>
          <p:cNvPr id="9" name="Straight Connector 8">
            <a:extLst>
              <a:ext uri="{FF2B5EF4-FFF2-40B4-BE49-F238E27FC236}">
                <a16:creationId xmlns:a16="http://schemas.microsoft.com/office/drawing/2014/main" id="{6729C6E1-2D04-A642-8A8B-CD2B0142FEE1}"/>
              </a:ext>
            </a:extLst>
          </p:cNvPr>
          <p:cNvCxnSpPr>
            <a:cxnSpLocks/>
          </p:cNvCxnSpPr>
          <p:nvPr/>
        </p:nvCxnSpPr>
        <p:spPr>
          <a:xfrm>
            <a:off x="290521" y="486770"/>
            <a:ext cx="11786491" cy="0"/>
          </a:xfrm>
          <a:prstGeom prst="line">
            <a:avLst/>
          </a:prstGeom>
          <a:ln w="222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33A8AD71-BFD1-DFBD-D22F-3695A8DCB941}"/>
              </a:ext>
            </a:extLst>
          </p:cNvPr>
          <p:cNvSpPr>
            <a:spLocks noGrp="1"/>
          </p:cNvSpPr>
          <p:nvPr>
            <p:ph type="sldNum" sz="quarter" idx="12"/>
          </p:nvPr>
        </p:nvSpPr>
        <p:spPr>
          <a:xfrm>
            <a:off x="9420900" y="6452437"/>
            <a:ext cx="2743200" cy="365125"/>
          </a:xfrm>
        </p:spPr>
        <p:txBody>
          <a:bodyPr/>
          <a:lstStyle/>
          <a:p>
            <a:fld id="{6D22F896-40B5-4ADD-8801-0D06FADFA095}" type="slidenum">
              <a:rPr lang="en-US" smtClean="0"/>
              <a:pPr/>
              <a:t>2</a:t>
            </a:fld>
            <a:endParaRPr lang="en-US" dirty="0"/>
          </a:p>
        </p:txBody>
      </p:sp>
    </p:spTree>
    <p:extLst>
      <p:ext uri="{BB962C8B-B14F-4D97-AF65-F5344CB8AC3E}">
        <p14:creationId xmlns:p14="http://schemas.microsoft.com/office/powerpoint/2010/main" val="3878263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sp>
        <p:nvSpPr>
          <p:cNvPr id="4" name="Altbilgi Yer Tutucusu 3"/>
          <p:cNvSpPr>
            <a:spLocks noGrp="1"/>
          </p:cNvSpPr>
          <p:nvPr>
            <p:ph type="ftr" sz="quarter" idx="11"/>
          </p:nvPr>
        </p:nvSpPr>
        <p:spPr/>
        <p:txBody>
          <a:bodyPr/>
          <a:lstStyle/>
          <a:p>
            <a:r>
              <a:rPr lang="en-US" smtClean="0"/>
              <a:t>© Ahmet Arif AYDIN, 2022</a:t>
            </a:r>
            <a:endParaRPr lang="en-US" dirty="0"/>
          </a:p>
        </p:txBody>
      </p:sp>
      <p:sp>
        <p:nvSpPr>
          <p:cNvPr id="5" name="Slayt Numarası Yer Tutucusu 4"/>
          <p:cNvSpPr>
            <a:spLocks noGrp="1"/>
          </p:cNvSpPr>
          <p:nvPr>
            <p:ph type="sldNum" sz="quarter" idx="12"/>
          </p:nvPr>
        </p:nvSpPr>
        <p:spPr/>
        <p:txBody>
          <a:bodyPr/>
          <a:lstStyle/>
          <a:p>
            <a:fld id="{6D22F896-40B5-4ADD-8801-0D06FADFA095}" type="slidenum">
              <a:rPr lang="en-US" smtClean="0"/>
              <a:pPr/>
              <a:t>20</a:t>
            </a:fld>
            <a:endParaRPr lang="en-US" dirty="0"/>
          </a:p>
        </p:txBody>
      </p:sp>
      <p:pic>
        <p:nvPicPr>
          <p:cNvPr id="6" name="Resim 5"/>
          <p:cNvPicPr>
            <a:picLocks noChangeAspect="1"/>
          </p:cNvPicPr>
          <p:nvPr/>
        </p:nvPicPr>
        <p:blipFill>
          <a:blip r:embed="rId2"/>
          <a:stretch>
            <a:fillRect/>
          </a:stretch>
        </p:blipFill>
        <p:spPr>
          <a:xfrm>
            <a:off x="989748" y="929787"/>
            <a:ext cx="9830652" cy="4610500"/>
          </a:xfrm>
          <a:prstGeom prst="rect">
            <a:avLst/>
          </a:prstGeom>
        </p:spPr>
      </p:pic>
    </p:spTree>
    <p:extLst>
      <p:ext uri="{BB962C8B-B14F-4D97-AF65-F5344CB8AC3E}">
        <p14:creationId xmlns:p14="http://schemas.microsoft.com/office/powerpoint/2010/main" val="3885748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sp>
        <p:nvSpPr>
          <p:cNvPr id="5" name="Slayt Numarası Yer Tutucusu 4"/>
          <p:cNvSpPr>
            <a:spLocks noGrp="1"/>
          </p:cNvSpPr>
          <p:nvPr>
            <p:ph type="sldNum" sz="quarter" idx="12"/>
          </p:nvPr>
        </p:nvSpPr>
        <p:spPr/>
        <p:txBody>
          <a:bodyPr/>
          <a:lstStyle/>
          <a:p>
            <a:fld id="{6D22F896-40B5-4ADD-8801-0D06FADFA095}" type="slidenum">
              <a:rPr lang="en-US" smtClean="0"/>
              <a:pPr/>
              <a:t>21</a:t>
            </a:fld>
            <a:endParaRPr lang="en-US" dirty="0"/>
          </a:p>
        </p:txBody>
      </p:sp>
      <p:pic>
        <p:nvPicPr>
          <p:cNvPr id="6" name="Resim 5"/>
          <p:cNvPicPr>
            <a:picLocks noChangeAspect="1"/>
          </p:cNvPicPr>
          <p:nvPr/>
        </p:nvPicPr>
        <p:blipFill>
          <a:blip r:embed="rId2"/>
          <a:stretch>
            <a:fillRect/>
          </a:stretch>
        </p:blipFill>
        <p:spPr>
          <a:xfrm>
            <a:off x="1150191" y="1020871"/>
            <a:ext cx="9891617" cy="4816257"/>
          </a:xfrm>
          <a:prstGeom prst="rect">
            <a:avLst/>
          </a:prstGeom>
        </p:spPr>
      </p:pic>
    </p:spTree>
    <p:extLst>
      <p:ext uri="{BB962C8B-B14F-4D97-AF65-F5344CB8AC3E}">
        <p14:creationId xmlns:p14="http://schemas.microsoft.com/office/powerpoint/2010/main" val="618506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ayt Numarası Yer Tutucusu 2">
            <a:extLst>
              <a:ext uri="{FF2B5EF4-FFF2-40B4-BE49-F238E27FC236}">
                <a16:creationId xmlns:a16="http://schemas.microsoft.com/office/drawing/2014/main" id="{E35AEAF1-00C6-49BC-A26E-4D0F9789167C}"/>
              </a:ext>
            </a:extLst>
          </p:cNvPr>
          <p:cNvSpPr>
            <a:spLocks noGrp="1"/>
          </p:cNvSpPr>
          <p:nvPr>
            <p:ph type="sldNum" sz="quarter" idx="12"/>
          </p:nvPr>
        </p:nvSpPr>
        <p:spPr/>
        <p:txBody>
          <a:bodyPr/>
          <a:lstStyle/>
          <a:p>
            <a:fld id="{7DC1BBB0-96F0-4077-A278-0F3FB5C104D3}" type="slidenum">
              <a:rPr lang="tr-TR" smtClean="0"/>
              <a:t>22</a:t>
            </a:fld>
            <a:endParaRPr lang="tr-TR"/>
          </a:p>
        </p:txBody>
      </p:sp>
      <p:sp>
        <p:nvSpPr>
          <p:cNvPr id="4" name="Metin kutusu 3">
            <a:extLst>
              <a:ext uri="{FF2B5EF4-FFF2-40B4-BE49-F238E27FC236}">
                <a16:creationId xmlns:a16="http://schemas.microsoft.com/office/drawing/2014/main" id="{892DD70A-786C-4F44-81B4-0515A7D57A79}"/>
              </a:ext>
            </a:extLst>
          </p:cNvPr>
          <p:cNvSpPr txBox="1"/>
          <p:nvPr/>
        </p:nvSpPr>
        <p:spPr>
          <a:xfrm>
            <a:off x="1254601" y="35378"/>
            <a:ext cx="10935813" cy="584775"/>
          </a:xfrm>
          <a:prstGeom prst="rect">
            <a:avLst/>
          </a:prstGeom>
          <a:noFill/>
        </p:spPr>
        <p:txBody>
          <a:bodyPr wrap="square" rtlCol="0">
            <a:spAutoFit/>
          </a:bodyPr>
          <a:lstStyle/>
          <a:p>
            <a:r>
              <a:rPr lang="tr-TR"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Çok-katmanlı (N-</a:t>
            </a:r>
            <a:r>
              <a:rPr lang="tr-TR" sz="32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tier</a:t>
            </a:r>
            <a:r>
              <a:rPr lang="tr-TR"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Yapılar</a:t>
            </a:r>
          </a:p>
        </p:txBody>
      </p:sp>
      <p:sp>
        <p:nvSpPr>
          <p:cNvPr id="7" name="İçerik Yer Tutucusu 2">
            <a:extLst>
              <a:ext uri="{FF2B5EF4-FFF2-40B4-BE49-F238E27FC236}">
                <a16:creationId xmlns:a16="http://schemas.microsoft.com/office/drawing/2014/main" id="{5E239272-ED65-4BE5-B158-6CA49ACEEEBE}"/>
              </a:ext>
            </a:extLst>
          </p:cNvPr>
          <p:cNvSpPr>
            <a:spLocks noGrp="1"/>
          </p:cNvSpPr>
          <p:nvPr>
            <p:ph idx="1"/>
          </p:nvPr>
        </p:nvSpPr>
        <p:spPr>
          <a:xfrm>
            <a:off x="502108" y="1071519"/>
            <a:ext cx="5895474" cy="4925144"/>
          </a:xfrm>
        </p:spPr>
        <p:txBody>
          <a:bodyPr>
            <a:normAutofit/>
          </a:bodyPr>
          <a:lstStyle/>
          <a:p>
            <a:r>
              <a:rPr lang="tr-TR" sz="2600" b="1" dirty="0"/>
              <a:t>Tek katmanlı (1-Tier) yazılımlar:</a:t>
            </a:r>
          </a:p>
          <a:p>
            <a:pPr marL="400050" lvl="1" indent="0">
              <a:buNone/>
            </a:pPr>
            <a:r>
              <a:rPr lang="tr-TR" sz="1800" dirty="0"/>
              <a:t>Bu mimaride veritabanı ve uygulama aynı  bilgisayar üzerinde bulunur.</a:t>
            </a:r>
          </a:p>
          <a:p>
            <a:r>
              <a:rPr lang="tr-TR" sz="2600" b="1" dirty="0"/>
              <a:t>İki katmanlı (2-Tier) yazılımlar:</a:t>
            </a:r>
          </a:p>
          <a:p>
            <a:pPr marL="400050" lvl="1" indent="0">
              <a:buNone/>
            </a:pPr>
            <a:r>
              <a:rPr lang="tr-TR" sz="1800" dirty="0"/>
              <a:t>Diğer adı </a:t>
            </a:r>
            <a:r>
              <a:rPr lang="tr-TR" sz="1800" i="1" dirty="0"/>
              <a:t>Client/Server </a:t>
            </a:r>
            <a:r>
              <a:rPr lang="tr-TR" sz="1800" dirty="0"/>
              <a:t> (İstemci /Sunucu)  olan bu mimaride </a:t>
            </a:r>
            <a:r>
              <a:rPr lang="tr-TR" sz="1800" dirty="0" err="1"/>
              <a:t>veritabanı</a:t>
            </a:r>
            <a:r>
              <a:rPr lang="tr-TR" sz="1800" dirty="0"/>
              <a:t> ayrı bir  bilgisayar üzerinde yer alır ve uygulamalar ağ üzerinden bu </a:t>
            </a:r>
            <a:r>
              <a:rPr lang="tr-TR" sz="1800" dirty="0" err="1"/>
              <a:t>veritabanı</a:t>
            </a:r>
            <a:r>
              <a:rPr lang="tr-TR" sz="1800" dirty="0"/>
              <a:t> ile iletişim kurarlar.</a:t>
            </a:r>
          </a:p>
          <a:p>
            <a:r>
              <a:rPr lang="tr-TR" sz="2600" b="1" dirty="0"/>
              <a:t>Çok katmanlı (N-</a:t>
            </a:r>
            <a:r>
              <a:rPr lang="tr-TR" sz="2600" b="1" dirty="0" err="1"/>
              <a:t>Tier</a:t>
            </a:r>
            <a:r>
              <a:rPr lang="tr-TR" sz="2600" b="1" dirty="0"/>
              <a:t> : 3-Tier, Multi-</a:t>
            </a:r>
            <a:r>
              <a:rPr lang="tr-TR" sz="2600" b="1" dirty="0" err="1"/>
              <a:t>Tier</a:t>
            </a:r>
            <a:r>
              <a:rPr lang="tr-TR" sz="2600" b="1" dirty="0"/>
              <a:t>, Distributed Computing </a:t>
            </a:r>
            <a:r>
              <a:rPr lang="tr-TR" sz="2600" b="1" dirty="0" err="1"/>
              <a:t>v.s</a:t>
            </a:r>
            <a:r>
              <a:rPr lang="tr-TR" sz="2600" b="1" dirty="0"/>
              <a:t>) yazılımlar:  </a:t>
            </a:r>
          </a:p>
          <a:p>
            <a:pPr marL="400050" lvl="1" indent="0">
              <a:buNone/>
            </a:pPr>
            <a:r>
              <a:rPr lang="tr-TR" sz="1800" dirty="0"/>
              <a:t>Bu yapı en az 3 bileşenden oluşur: </a:t>
            </a:r>
            <a:r>
              <a:rPr lang="tr-TR" sz="1800" b="1" u="sng" dirty="0">
                <a:solidFill>
                  <a:srgbClr val="FF0000"/>
                </a:solidFill>
              </a:rPr>
              <a:t>Client</a:t>
            </a:r>
            <a:r>
              <a:rPr lang="tr-TR" sz="1800" dirty="0"/>
              <a:t>, </a:t>
            </a:r>
            <a:r>
              <a:rPr lang="tr-TR" sz="1800" b="1" u="sng" dirty="0">
                <a:solidFill>
                  <a:srgbClr val="FF0000"/>
                </a:solidFill>
              </a:rPr>
              <a:t>Application Server </a:t>
            </a:r>
            <a:r>
              <a:rPr lang="tr-TR" sz="1800" dirty="0"/>
              <a:t>ve </a:t>
            </a:r>
            <a:r>
              <a:rPr lang="tr-TR" sz="1800" b="1" u="sng" dirty="0">
                <a:solidFill>
                  <a:srgbClr val="FF0000"/>
                </a:solidFill>
              </a:rPr>
              <a:t>Veritabanı</a:t>
            </a:r>
            <a:r>
              <a:rPr lang="tr-TR" sz="1800" dirty="0"/>
              <a:t>, sırasıyla sunum katmanı, iş katmanı ve data katmanı da denir.</a:t>
            </a:r>
          </a:p>
          <a:p>
            <a:pPr marL="0" indent="0">
              <a:buNone/>
            </a:pPr>
            <a:endParaRPr lang="tr-TR" dirty="0"/>
          </a:p>
        </p:txBody>
      </p:sp>
      <p:pic>
        <p:nvPicPr>
          <p:cNvPr id="8" name="Picture 6">
            <a:extLst>
              <a:ext uri="{FF2B5EF4-FFF2-40B4-BE49-F238E27FC236}">
                <a16:creationId xmlns:a16="http://schemas.microsoft.com/office/drawing/2014/main" id="{7FFFE99B-8B67-4122-84FD-98DB7894B6D9}"/>
              </a:ext>
            </a:extLst>
          </p:cNvPr>
          <p:cNvPicPr/>
          <p:nvPr/>
        </p:nvPicPr>
        <p:blipFill>
          <a:blip r:embed="rId2"/>
          <a:stretch>
            <a:fillRect/>
          </a:stretch>
        </p:blipFill>
        <p:spPr>
          <a:xfrm>
            <a:off x="7140003" y="1175902"/>
            <a:ext cx="4787399" cy="4716379"/>
          </a:xfrm>
          <a:prstGeom prst="rect">
            <a:avLst/>
          </a:prstGeom>
        </p:spPr>
      </p:pic>
    </p:spTree>
    <p:extLst>
      <p:ext uri="{BB962C8B-B14F-4D97-AF65-F5344CB8AC3E}">
        <p14:creationId xmlns:p14="http://schemas.microsoft.com/office/powerpoint/2010/main" val="139191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ayt Numarası Yer Tutucusu 2">
            <a:extLst>
              <a:ext uri="{FF2B5EF4-FFF2-40B4-BE49-F238E27FC236}">
                <a16:creationId xmlns:a16="http://schemas.microsoft.com/office/drawing/2014/main" id="{E35AEAF1-00C6-49BC-A26E-4D0F9789167C}"/>
              </a:ext>
            </a:extLst>
          </p:cNvPr>
          <p:cNvSpPr>
            <a:spLocks noGrp="1"/>
          </p:cNvSpPr>
          <p:nvPr>
            <p:ph type="sldNum" sz="quarter" idx="12"/>
          </p:nvPr>
        </p:nvSpPr>
        <p:spPr/>
        <p:txBody>
          <a:bodyPr/>
          <a:lstStyle/>
          <a:p>
            <a:fld id="{7DC1BBB0-96F0-4077-A278-0F3FB5C104D3}" type="slidenum">
              <a:rPr lang="tr-TR" smtClean="0"/>
              <a:t>23</a:t>
            </a:fld>
            <a:endParaRPr lang="tr-TR"/>
          </a:p>
        </p:txBody>
      </p:sp>
      <p:sp>
        <p:nvSpPr>
          <p:cNvPr id="4" name="Metin kutusu 3">
            <a:extLst>
              <a:ext uri="{FF2B5EF4-FFF2-40B4-BE49-F238E27FC236}">
                <a16:creationId xmlns:a16="http://schemas.microsoft.com/office/drawing/2014/main" id="{892DD70A-786C-4F44-81B4-0515A7D57A79}"/>
              </a:ext>
            </a:extLst>
          </p:cNvPr>
          <p:cNvSpPr txBox="1"/>
          <p:nvPr/>
        </p:nvSpPr>
        <p:spPr>
          <a:xfrm>
            <a:off x="1254601" y="35378"/>
            <a:ext cx="10935813" cy="584775"/>
          </a:xfrm>
          <a:prstGeom prst="rect">
            <a:avLst/>
          </a:prstGeom>
          <a:noFill/>
        </p:spPr>
        <p:txBody>
          <a:bodyPr wrap="square" rtlCol="0">
            <a:spAutoFit/>
          </a:bodyPr>
          <a:lstStyle/>
          <a:p>
            <a:r>
              <a:rPr lang="tr-TR"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Dağıtık </a:t>
            </a:r>
            <a:r>
              <a:rPr lang="tr-TR" sz="32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Veritabanları</a:t>
            </a:r>
            <a:endParaRPr lang="tr-TR"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0" name="Resim 9"/>
          <p:cNvPicPr>
            <a:picLocks noChangeAspect="1"/>
          </p:cNvPicPr>
          <p:nvPr/>
        </p:nvPicPr>
        <p:blipFill>
          <a:blip r:embed="rId2"/>
          <a:stretch>
            <a:fillRect/>
          </a:stretch>
        </p:blipFill>
        <p:spPr>
          <a:xfrm>
            <a:off x="1703513" y="980728"/>
            <a:ext cx="5094817" cy="2952328"/>
          </a:xfrm>
          <a:prstGeom prst="rect">
            <a:avLst/>
          </a:prstGeom>
        </p:spPr>
      </p:pic>
      <p:pic>
        <p:nvPicPr>
          <p:cNvPr id="2" name="Resim 1"/>
          <p:cNvPicPr>
            <a:picLocks noChangeAspect="1"/>
          </p:cNvPicPr>
          <p:nvPr/>
        </p:nvPicPr>
        <p:blipFill>
          <a:blip r:embed="rId3"/>
          <a:stretch>
            <a:fillRect/>
          </a:stretch>
        </p:blipFill>
        <p:spPr>
          <a:xfrm>
            <a:off x="6721029" y="2708920"/>
            <a:ext cx="5096470" cy="3322340"/>
          </a:xfrm>
          <a:prstGeom prst="rect">
            <a:avLst/>
          </a:prstGeom>
        </p:spPr>
      </p:pic>
    </p:spTree>
    <p:extLst>
      <p:ext uri="{BB962C8B-B14F-4D97-AF65-F5344CB8AC3E}">
        <p14:creationId xmlns:p14="http://schemas.microsoft.com/office/powerpoint/2010/main" val="374897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ayt Numarası Yer Tutucusu 2">
            <a:extLst>
              <a:ext uri="{FF2B5EF4-FFF2-40B4-BE49-F238E27FC236}">
                <a16:creationId xmlns:a16="http://schemas.microsoft.com/office/drawing/2014/main" id="{E35AEAF1-00C6-49BC-A26E-4D0F9789167C}"/>
              </a:ext>
            </a:extLst>
          </p:cNvPr>
          <p:cNvSpPr>
            <a:spLocks noGrp="1"/>
          </p:cNvSpPr>
          <p:nvPr>
            <p:ph type="sldNum" sz="quarter" idx="12"/>
          </p:nvPr>
        </p:nvSpPr>
        <p:spPr/>
        <p:txBody>
          <a:bodyPr/>
          <a:lstStyle/>
          <a:p>
            <a:fld id="{7DC1BBB0-96F0-4077-A278-0F3FB5C104D3}" type="slidenum">
              <a:rPr lang="tr-TR" smtClean="0"/>
              <a:t>24</a:t>
            </a:fld>
            <a:endParaRPr lang="tr-TR"/>
          </a:p>
        </p:txBody>
      </p:sp>
      <p:sp>
        <p:nvSpPr>
          <p:cNvPr id="4" name="Metin kutusu 3">
            <a:extLst>
              <a:ext uri="{FF2B5EF4-FFF2-40B4-BE49-F238E27FC236}">
                <a16:creationId xmlns:a16="http://schemas.microsoft.com/office/drawing/2014/main" id="{892DD70A-786C-4F44-81B4-0515A7D57A79}"/>
              </a:ext>
            </a:extLst>
          </p:cNvPr>
          <p:cNvSpPr txBox="1"/>
          <p:nvPr/>
        </p:nvSpPr>
        <p:spPr>
          <a:xfrm>
            <a:off x="1254601" y="35378"/>
            <a:ext cx="10935813" cy="584775"/>
          </a:xfrm>
          <a:prstGeom prst="rect">
            <a:avLst/>
          </a:prstGeom>
          <a:noFill/>
        </p:spPr>
        <p:txBody>
          <a:bodyPr wrap="square" rtlCol="0">
            <a:spAutoFit/>
          </a:bodyPr>
          <a:lstStyle/>
          <a:p>
            <a:r>
              <a:rPr lang="tr-TR" sz="32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Veritabanı</a:t>
            </a:r>
            <a:r>
              <a:rPr lang="tr-TR" sz="32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Nesneleri</a:t>
            </a:r>
          </a:p>
        </p:txBody>
      </p:sp>
      <p:graphicFrame>
        <p:nvGraphicFramePr>
          <p:cNvPr id="2" name="Tablo 1"/>
          <p:cNvGraphicFramePr>
            <a:graphicFrameLocks noGrp="1"/>
          </p:cNvGraphicFramePr>
          <p:nvPr>
            <p:extLst/>
          </p:nvPr>
        </p:nvGraphicFramePr>
        <p:xfrm>
          <a:off x="1415480" y="836712"/>
          <a:ext cx="9962345" cy="5536660"/>
        </p:xfrm>
        <a:graphic>
          <a:graphicData uri="http://schemas.openxmlformats.org/drawingml/2006/table">
            <a:tbl>
              <a:tblPr firstRow="1" firstCol="1" bandRow="1">
                <a:tableStyleId>{073A0DAA-6AF3-43AB-8588-CEC1D06C72B9}</a:tableStyleId>
              </a:tblPr>
              <a:tblGrid>
                <a:gridCol w="2763411">
                  <a:extLst>
                    <a:ext uri="{9D8B030D-6E8A-4147-A177-3AD203B41FA5}">
                      <a16:colId xmlns:a16="http://schemas.microsoft.com/office/drawing/2014/main" val="1820043617"/>
                    </a:ext>
                  </a:extLst>
                </a:gridCol>
                <a:gridCol w="7198934">
                  <a:extLst>
                    <a:ext uri="{9D8B030D-6E8A-4147-A177-3AD203B41FA5}">
                      <a16:colId xmlns:a16="http://schemas.microsoft.com/office/drawing/2014/main" val="672820501"/>
                    </a:ext>
                  </a:extLst>
                </a:gridCol>
              </a:tblGrid>
              <a:tr h="194688">
                <a:tc>
                  <a:txBody>
                    <a:bodyPr/>
                    <a:lstStyle/>
                    <a:p>
                      <a:pPr algn="just">
                        <a:spcAft>
                          <a:spcPts val="0"/>
                        </a:spcAft>
                      </a:pPr>
                      <a:r>
                        <a:rPr lang="en-US" sz="1400">
                          <a:effectLst/>
                        </a:rPr>
                        <a:t>Nesneler</a:t>
                      </a:r>
                      <a:endParaRPr lang="tr-TR"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en-US" sz="1400">
                          <a:effectLst/>
                        </a:rPr>
                        <a:t>İşlevleri</a:t>
                      </a:r>
                      <a:endParaRPr lang="tr-TR"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33466346"/>
                  </a:ext>
                </a:extLst>
              </a:tr>
              <a:tr h="584065">
                <a:tc>
                  <a:txBody>
                    <a:bodyPr/>
                    <a:lstStyle/>
                    <a:p>
                      <a:pPr algn="just">
                        <a:spcAft>
                          <a:spcPts val="0"/>
                        </a:spcAft>
                      </a:pPr>
                      <a:r>
                        <a:rPr lang="en-US" sz="1400" dirty="0" err="1">
                          <a:effectLst/>
                        </a:rPr>
                        <a:t>Tablolar</a:t>
                      </a:r>
                      <a:r>
                        <a:rPr lang="en-US" sz="1400" dirty="0">
                          <a:effectLst/>
                        </a:rPr>
                        <a:t> (Tables)</a:t>
                      </a:r>
                      <a:endParaRPr lang="tr-TR"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en-US" sz="1400" dirty="0">
                          <a:effectLst/>
                        </a:rPr>
                        <a:t>VT </a:t>
                      </a:r>
                      <a:r>
                        <a:rPr lang="en-US" sz="1400" dirty="0" err="1">
                          <a:effectLst/>
                        </a:rPr>
                        <a:t>sistemlerinde</a:t>
                      </a:r>
                      <a:r>
                        <a:rPr lang="en-US" sz="1400" dirty="0">
                          <a:effectLst/>
                        </a:rPr>
                        <a:t> </a:t>
                      </a:r>
                      <a:r>
                        <a:rPr lang="en-US" sz="1400" dirty="0" err="1">
                          <a:effectLst/>
                        </a:rPr>
                        <a:t>verilerin</a:t>
                      </a:r>
                      <a:r>
                        <a:rPr lang="en-US" sz="1400" dirty="0">
                          <a:effectLst/>
                        </a:rPr>
                        <a:t> </a:t>
                      </a:r>
                      <a:r>
                        <a:rPr lang="en-US" sz="1400" dirty="0" err="1">
                          <a:effectLst/>
                        </a:rPr>
                        <a:t>saklandığı</a:t>
                      </a:r>
                      <a:r>
                        <a:rPr lang="en-US" sz="1400" dirty="0">
                          <a:effectLst/>
                        </a:rPr>
                        <a:t> </a:t>
                      </a:r>
                      <a:r>
                        <a:rPr lang="en-US" sz="1400" dirty="0" err="1">
                          <a:effectLst/>
                        </a:rPr>
                        <a:t>nesne</a:t>
                      </a:r>
                      <a:r>
                        <a:rPr lang="en-US" sz="1400" dirty="0">
                          <a:effectLst/>
                        </a:rPr>
                        <a:t>. </a:t>
                      </a:r>
                      <a:r>
                        <a:rPr lang="en-US" sz="1400" dirty="0" err="1">
                          <a:effectLst/>
                        </a:rPr>
                        <a:t>Tablolar</a:t>
                      </a:r>
                      <a:r>
                        <a:rPr lang="en-US" sz="1400" dirty="0">
                          <a:effectLst/>
                        </a:rPr>
                        <a:t> 2 </a:t>
                      </a:r>
                      <a:r>
                        <a:rPr lang="en-US" sz="1400" dirty="0" err="1">
                          <a:effectLst/>
                        </a:rPr>
                        <a:t>boyutlu</a:t>
                      </a:r>
                      <a:r>
                        <a:rPr lang="en-US" sz="1400" dirty="0">
                          <a:effectLst/>
                        </a:rPr>
                        <a:t> </a:t>
                      </a:r>
                      <a:r>
                        <a:rPr lang="en-US" sz="1400" dirty="0" err="1">
                          <a:effectLst/>
                        </a:rPr>
                        <a:t>olarak</a:t>
                      </a:r>
                      <a:r>
                        <a:rPr lang="en-US" sz="1400" dirty="0">
                          <a:effectLst/>
                        </a:rPr>
                        <a:t> </a:t>
                      </a:r>
                      <a:r>
                        <a:rPr lang="en-US" sz="1400" dirty="0" err="1">
                          <a:effectLst/>
                        </a:rPr>
                        <a:t>Satırlar</a:t>
                      </a:r>
                      <a:r>
                        <a:rPr lang="en-US" sz="1400" dirty="0">
                          <a:effectLst/>
                        </a:rPr>
                        <a:t>(rows) x </a:t>
                      </a:r>
                      <a:r>
                        <a:rPr lang="en-US" sz="1400" dirty="0" err="1">
                          <a:effectLst/>
                        </a:rPr>
                        <a:t>Sütunlar</a:t>
                      </a:r>
                      <a:r>
                        <a:rPr lang="en-US" sz="1400" dirty="0">
                          <a:effectLst/>
                        </a:rPr>
                        <a:t> (columns) </a:t>
                      </a:r>
                      <a:r>
                        <a:rPr lang="en-US" sz="1400" dirty="0" err="1">
                          <a:effectLst/>
                        </a:rPr>
                        <a:t>şeklinde</a:t>
                      </a:r>
                      <a:r>
                        <a:rPr lang="en-US" sz="1400" dirty="0">
                          <a:effectLst/>
                        </a:rPr>
                        <a:t> </a:t>
                      </a:r>
                      <a:r>
                        <a:rPr lang="en-US" sz="1400" dirty="0" err="1">
                          <a:effectLst/>
                        </a:rPr>
                        <a:t>biçimlendirilmiştir</a:t>
                      </a:r>
                      <a:r>
                        <a:rPr lang="en-US" sz="1400" dirty="0">
                          <a:effectLst/>
                        </a:rPr>
                        <a:t>.</a:t>
                      </a:r>
                      <a:endParaRPr lang="tr-TR"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66355913"/>
                  </a:ext>
                </a:extLst>
              </a:tr>
              <a:tr h="389377">
                <a:tc>
                  <a:txBody>
                    <a:bodyPr/>
                    <a:lstStyle/>
                    <a:p>
                      <a:pPr algn="just">
                        <a:spcAft>
                          <a:spcPts val="0"/>
                        </a:spcAft>
                      </a:pPr>
                      <a:r>
                        <a:rPr lang="en-US" sz="1400">
                          <a:effectLst/>
                        </a:rPr>
                        <a:t>Görünümler (Views)</a:t>
                      </a:r>
                      <a:endParaRPr lang="tr-TR"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en-US" sz="1400" dirty="0" err="1">
                          <a:effectLst/>
                        </a:rPr>
                        <a:t>Sanal</a:t>
                      </a:r>
                      <a:r>
                        <a:rPr lang="en-US" sz="1400" dirty="0">
                          <a:effectLst/>
                        </a:rPr>
                        <a:t> </a:t>
                      </a:r>
                      <a:r>
                        <a:rPr lang="en-US" sz="1400" dirty="0" err="1">
                          <a:effectLst/>
                        </a:rPr>
                        <a:t>tablolar</a:t>
                      </a:r>
                      <a:r>
                        <a:rPr lang="en-US" sz="1400" dirty="0">
                          <a:effectLst/>
                        </a:rPr>
                        <a:t>. </a:t>
                      </a:r>
                      <a:r>
                        <a:rPr lang="en-US" sz="1400" dirty="0" err="1">
                          <a:effectLst/>
                        </a:rPr>
                        <a:t>Görünümler</a:t>
                      </a:r>
                      <a:r>
                        <a:rPr lang="en-US" sz="1400" dirty="0">
                          <a:effectLst/>
                        </a:rPr>
                        <a:t> </a:t>
                      </a:r>
                      <a:r>
                        <a:rPr lang="en-US" sz="1400" dirty="0" err="1">
                          <a:effectLst/>
                        </a:rPr>
                        <a:t>ile</a:t>
                      </a:r>
                      <a:r>
                        <a:rPr lang="en-US" sz="1400" dirty="0">
                          <a:effectLst/>
                        </a:rPr>
                        <a:t> </a:t>
                      </a:r>
                      <a:r>
                        <a:rPr lang="en-US" sz="1400" dirty="0" err="1">
                          <a:effectLst/>
                        </a:rPr>
                        <a:t>tablo</a:t>
                      </a:r>
                      <a:r>
                        <a:rPr lang="en-US" sz="1400" dirty="0">
                          <a:effectLst/>
                        </a:rPr>
                        <a:t> </a:t>
                      </a:r>
                      <a:r>
                        <a:rPr lang="en-US" sz="1400" dirty="0" err="1">
                          <a:effectLst/>
                        </a:rPr>
                        <a:t>içerisindeki</a:t>
                      </a:r>
                      <a:r>
                        <a:rPr lang="en-US" sz="1400" dirty="0">
                          <a:effectLst/>
                        </a:rPr>
                        <a:t> </a:t>
                      </a:r>
                      <a:r>
                        <a:rPr lang="en-US" sz="1400" dirty="0" err="1">
                          <a:effectLst/>
                        </a:rPr>
                        <a:t>verilerin</a:t>
                      </a:r>
                      <a:r>
                        <a:rPr lang="en-US" sz="1400" dirty="0">
                          <a:effectLst/>
                        </a:rPr>
                        <a:t> </a:t>
                      </a:r>
                      <a:r>
                        <a:rPr lang="en-US" sz="1400" dirty="0" err="1">
                          <a:effectLst/>
                        </a:rPr>
                        <a:t>bir</a:t>
                      </a:r>
                      <a:r>
                        <a:rPr lang="en-US" sz="1400" dirty="0">
                          <a:effectLst/>
                        </a:rPr>
                        <a:t> </a:t>
                      </a:r>
                      <a:r>
                        <a:rPr lang="en-US" sz="1400" dirty="0" err="1">
                          <a:effectLst/>
                        </a:rPr>
                        <a:t>bölümü</a:t>
                      </a:r>
                      <a:r>
                        <a:rPr lang="en-US" sz="1400" dirty="0">
                          <a:effectLst/>
                        </a:rPr>
                        <a:t> </a:t>
                      </a:r>
                      <a:r>
                        <a:rPr lang="en-US" sz="1400" dirty="0" err="1">
                          <a:effectLst/>
                        </a:rPr>
                        <a:t>veya</a:t>
                      </a:r>
                      <a:r>
                        <a:rPr lang="en-US" sz="1400" dirty="0">
                          <a:effectLst/>
                        </a:rPr>
                        <a:t> </a:t>
                      </a:r>
                      <a:r>
                        <a:rPr lang="en-US" sz="1400" dirty="0" err="1">
                          <a:effectLst/>
                        </a:rPr>
                        <a:t>tümü</a:t>
                      </a:r>
                      <a:r>
                        <a:rPr lang="en-US" sz="1400" dirty="0">
                          <a:effectLst/>
                        </a:rPr>
                        <a:t> </a:t>
                      </a:r>
                      <a:r>
                        <a:rPr lang="en-US" sz="1400" dirty="0" err="1">
                          <a:effectLst/>
                        </a:rPr>
                        <a:t>kullanıcılara</a:t>
                      </a:r>
                      <a:r>
                        <a:rPr lang="en-US" sz="1400" dirty="0">
                          <a:effectLst/>
                        </a:rPr>
                        <a:t> </a:t>
                      </a:r>
                      <a:r>
                        <a:rPr lang="en-US" sz="1400" dirty="0" err="1">
                          <a:effectLst/>
                        </a:rPr>
                        <a:t>sanal</a:t>
                      </a:r>
                      <a:r>
                        <a:rPr lang="en-US" sz="1400" dirty="0">
                          <a:effectLst/>
                        </a:rPr>
                        <a:t> </a:t>
                      </a:r>
                      <a:r>
                        <a:rPr lang="en-US" sz="1400" dirty="0" err="1">
                          <a:effectLst/>
                        </a:rPr>
                        <a:t>tablo</a:t>
                      </a:r>
                      <a:r>
                        <a:rPr lang="en-US" sz="1400" dirty="0">
                          <a:effectLst/>
                        </a:rPr>
                        <a:t> </a:t>
                      </a:r>
                      <a:r>
                        <a:rPr lang="en-US" sz="1400" dirty="0" err="1">
                          <a:effectLst/>
                        </a:rPr>
                        <a:t>olarak</a:t>
                      </a:r>
                      <a:r>
                        <a:rPr lang="en-US" sz="1400" dirty="0">
                          <a:effectLst/>
                        </a:rPr>
                        <a:t> </a:t>
                      </a:r>
                      <a:r>
                        <a:rPr lang="en-US" sz="1400" dirty="0" err="1">
                          <a:effectLst/>
                        </a:rPr>
                        <a:t>sunulabilir</a:t>
                      </a:r>
                      <a:r>
                        <a:rPr lang="en-US" sz="1400" dirty="0">
                          <a:effectLst/>
                        </a:rPr>
                        <a:t>.</a:t>
                      </a:r>
                      <a:endParaRPr lang="tr-TR"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66758461"/>
                  </a:ext>
                </a:extLst>
              </a:tr>
              <a:tr h="194688">
                <a:tc>
                  <a:txBody>
                    <a:bodyPr/>
                    <a:lstStyle/>
                    <a:p>
                      <a:pPr algn="just">
                        <a:spcAft>
                          <a:spcPts val="0"/>
                        </a:spcAft>
                      </a:pPr>
                      <a:r>
                        <a:rPr lang="en-US" sz="1400">
                          <a:effectLst/>
                        </a:rPr>
                        <a:t>Eşanlam (Synonym)</a:t>
                      </a:r>
                      <a:endParaRPr lang="tr-TR"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en-US" sz="1400">
                          <a:effectLst/>
                        </a:rPr>
                        <a:t>Veritabanı nesnelerini isimlendirmek için takma ad olarak kullanılır.</a:t>
                      </a:r>
                      <a:endParaRPr lang="tr-TR"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79871765"/>
                  </a:ext>
                </a:extLst>
              </a:tr>
              <a:tr h="389377">
                <a:tc>
                  <a:txBody>
                    <a:bodyPr/>
                    <a:lstStyle/>
                    <a:p>
                      <a:pPr algn="just">
                        <a:spcAft>
                          <a:spcPts val="0"/>
                        </a:spcAft>
                      </a:pPr>
                      <a:r>
                        <a:rPr lang="en-US" sz="1400">
                          <a:effectLst/>
                        </a:rPr>
                        <a:t>İndeksler (Indexes)</a:t>
                      </a:r>
                      <a:endParaRPr lang="tr-TR"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en-US" sz="1400">
                          <a:effectLst/>
                        </a:rPr>
                        <a:t>Veriye sıralı yada doğrudan erişimi geliştirmek için kullanılan veri yapıları. Veriye erişimi hızlandıran nesnelerdir.</a:t>
                      </a:r>
                      <a:endParaRPr lang="tr-TR"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94406112"/>
                  </a:ext>
                </a:extLst>
              </a:tr>
              <a:tr h="389377">
                <a:tc>
                  <a:txBody>
                    <a:bodyPr/>
                    <a:lstStyle/>
                    <a:p>
                      <a:pPr algn="just">
                        <a:spcAft>
                          <a:spcPts val="0"/>
                        </a:spcAft>
                      </a:pPr>
                      <a:r>
                        <a:rPr lang="en-US" sz="1400" dirty="0" err="1">
                          <a:effectLst/>
                        </a:rPr>
                        <a:t>Sıralar</a:t>
                      </a:r>
                      <a:r>
                        <a:rPr lang="en-US" sz="1400" dirty="0">
                          <a:effectLst/>
                        </a:rPr>
                        <a:t> (Sequences)</a:t>
                      </a:r>
                      <a:endParaRPr lang="tr-TR"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en-US" sz="1400" dirty="0" err="1">
                          <a:effectLst/>
                        </a:rPr>
                        <a:t>Birbirinden</a:t>
                      </a:r>
                      <a:r>
                        <a:rPr lang="en-US" sz="1400" dirty="0">
                          <a:effectLst/>
                        </a:rPr>
                        <a:t> </a:t>
                      </a:r>
                      <a:r>
                        <a:rPr lang="en-US" sz="1400" dirty="0" err="1">
                          <a:effectLst/>
                        </a:rPr>
                        <a:t>farklı</a:t>
                      </a:r>
                      <a:r>
                        <a:rPr lang="en-US" sz="1400" dirty="0">
                          <a:effectLst/>
                        </a:rPr>
                        <a:t> </a:t>
                      </a:r>
                      <a:r>
                        <a:rPr lang="en-US" sz="1400" dirty="0" err="1">
                          <a:effectLst/>
                        </a:rPr>
                        <a:t>tamsayı</a:t>
                      </a:r>
                      <a:r>
                        <a:rPr lang="en-US" sz="1400" dirty="0">
                          <a:effectLst/>
                        </a:rPr>
                        <a:t> </a:t>
                      </a:r>
                      <a:r>
                        <a:rPr lang="en-US" sz="1400" dirty="0" err="1">
                          <a:effectLst/>
                        </a:rPr>
                        <a:t>değerler</a:t>
                      </a:r>
                      <a:r>
                        <a:rPr lang="en-US" sz="1400" dirty="0">
                          <a:effectLst/>
                        </a:rPr>
                        <a:t> </a:t>
                      </a:r>
                      <a:r>
                        <a:rPr lang="en-US" sz="1400" dirty="0" err="1">
                          <a:effectLst/>
                        </a:rPr>
                        <a:t>üreten</a:t>
                      </a:r>
                      <a:r>
                        <a:rPr lang="en-US" sz="1400" dirty="0">
                          <a:effectLst/>
                        </a:rPr>
                        <a:t> </a:t>
                      </a:r>
                      <a:r>
                        <a:rPr lang="en-US" sz="1400" dirty="0" err="1">
                          <a:effectLst/>
                        </a:rPr>
                        <a:t>nesnedir</a:t>
                      </a:r>
                      <a:r>
                        <a:rPr lang="en-US" sz="1400" dirty="0">
                          <a:effectLst/>
                        </a:rPr>
                        <a:t>. </a:t>
                      </a:r>
                      <a:r>
                        <a:rPr lang="en-US" sz="1400" dirty="0" err="1">
                          <a:effectLst/>
                        </a:rPr>
                        <a:t>Otomatik</a:t>
                      </a:r>
                      <a:r>
                        <a:rPr lang="en-US" sz="1400" dirty="0">
                          <a:effectLst/>
                        </a:rPr>
                        <a:t> </a:t>
                      </a:r>
                      <a:r>
                        <a:rPr lang="en-US" sz="1400" dirty="0" err="1">
                          <a:effectLst/>
                        </a:rPr>
                        <a:t>artan</a:t>
                      </a:r>
                      <a:r>
                        <a:rPr lang="en-US" sz="1400" dirty="0">
                          <a:effectLst/>
                        </a:rPr>
                        <a:t> </a:t>
                      </a:r>
                      <a:r>
                        <a:rPr lang="en-US" sz="1400" dirty="0" err="1">
                          <a:effectLst/>
                        </a:rPr>
                        <a:t>sayılar</a:t>
                      </a:r>
                      <a:r>
                        <a:rPr lang="en-US" sz="1400" dirty="0">
                          <a:effectLst/>
                        </a:rPr>
                        <a:t> </a:t>
                      </a:r>
                      <a:r>
                        <a:rPr lang="en-US" sz="1400" dirty="0" err="1">
                          <a:effectLst/>
                        </a:rPr>
                        <a:t>için</a:t>
                      </a:r>
                      <a:r>
                        <a:rPr lang="en-US" sz="1400" dirty="0">
                          <a:effectLst/>
                        </a:rPr>
                        <a:t> </a:t>
                      </a:r>
                      <a:r>
                        <a:rPr lang="en-US" sz="1400" dirty="0" err="1">
                          <a:effectLst/>
                        </a:rPr>
                        <a:t>kullanılır</a:t>
                      </a:r>
                      <a:r>
                        <a:rPr lang="en-US" sz="1400" dirty="0">
                          <a:effectLst/>
                        </a:rPr>
                        <a:t>. </a:t>
                      </a:r>
                      <a:r>
                        <a:rPr lang="en-US" sz="1400" dirty="0" err="1">
                          <a:effectLst/>
                        </a:rPr>
                        <a:t>MSSQL’deki</a:t>
                      </a:r>
                      <a:r>
                        <a:rPr lang="en-US" sz="1400" dirty="0">
                          <a:effectLst/>
                        </a:rPr>
                        <a:t> IDENTITY </a:t>
                      </a:r>
                      <a:r>
                        <a:rPr lang="en-US" sz="1400" dirty="0" err="1">
                          <a:effectLst/>
                        </a:rPr>
                        <a:t>gibi</a:t>
                      </a:r>
                      <a:r>
                        <a:rPr lang="en-US" sz="1400" dirty="0">
                          <a:effectLst/>
                        </a:rPr>
                        <a:t>.</a:t>
                      </a:r>
                      <a:endParaRPr lang="tr-TR"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86944857"/>
                  </a:ext>
                </a:extLst>
              </a:tr>
              <a:tr h="194688">
                <a:tc>
                  <a:txBody>
                    <a:bodyPr/>
                    <a:lstStyle/>
                    <a:p>
                      <a:pPr algn="just">
                        <a:spcAft>
                          <a:spcPts val="0"/>
                        </a:spcAft>
                      </a:pPr>
                      <a:r>
                        <a:rPr lang="en-US" sz="1400">
                          <a:effectLst/>
                        </a:rPr>
                        <a:t>Veri tipi (Data type)</a:t>
                      </a:r>
                      <a:endParaRPr lang="tr-TR"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en-US" sz="1400">
                          <a:effectLst/>
                        </a:rPr>
                        <a:t>Tabloların sütunlarındaki verilerin tipilerini belirtir.</a:t>
                      </a:r>
                      <a:endParaRPr lang="tr-TR"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4462919"/>
                  </a:ext>
                </a:extLst>
              </a:tr>
              <a:tr h="389377">
                <a:tc>
                  <a:txBody>
                    <a:bodyPr/>
                    <a:lstStyle/>
                    <a:p>
                      <a:pPr algn="just">
                        <a:spcAft>
                          <a:spcPts val="0"/>
                        </a:spcAft>
                      </a:pPr>
                      <a:r>
                        <a:rPr lang="en-US" sz="1400">
                          <a:effectLst/>
                        </a:rPr>
                        <a:t>Varsayılanlar (Defaults)</a:t>
                      </a:r>
                      <a:endParaRPr lang="tr-TR"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en-US" sz="1400">
                          <a:effectLst/>
                        </a:rPr>
                        <a:t>Veri girişleri esnasında veri girişi atlanılan sütunlara daha önceden belirlenen değerlerin otomatik olarak atanmasını sağlar.</a:t>
                      </a:r>
                      <a:endParaRPr lang="tr-TR"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13740167"/>
                  </a:ext>
                </a:extLst>
              </a:tr>
              <a:tr h="389377">
                <a:tc>
                  <a:txBody>
                    <a:bodyPr/>
                    <a:lstStyle/>
                    <a:p>
                      <a:pPr algn="just">
                        <a:spcAft>
                          <a:spcPts val="0"/>
                        </a:spcAft>
                      </a:pPr>
                      <a:r>
                        <a:rPr lang="en-US" sz="1400" dirty="0" err="1">
                          <a:effectLst/>
                        </a:rPr>
                        <a:t>Kurallar</a:t>
                      </a:r>
                      <a:r>
                        <a:rPr lang="en-US" sz="1400" dirty="0">
                          <a:effectLst/>
                        </a:rPr>
                        <a:t> (Rules)</a:t>
                      </a:r>
                      <a:endParaRPr lang="tr-TR"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en-US" sz="1400">
                          <a:effectLst/>
                        </a:rPr>
                        <a:t>Verilerin denetimini sağlayan veritabanı nesneleridir. Verilerin tutarlılığını sağlamak için çeşitli kurallar belirlenebilir.</a:t>
                      </a:r>
                      <a:endParaRPr lang="tr-TR"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45559011"/>
                  </a:ext>
                </a:extLst>
              </a:tr>
              <a:tr h="584065">
                <a:tc>
                  <a:txBody>
                    <a:bodyPr/>
                    <a:lstStyle/>
                    <a:p>
                      <a:pPr algn="just">
                        <a:spcAft>
                          <a:spcPts val="0"/>
                        </a:spcAft>
                      </a:pPr>
                      <a:r>
                        <a:rPr lang="en-US" sz="1400" dirty="0" err="1">
                          <a:effectLst/>
                        </a:rPr>
                        <a:t>Saklı</a:t>
                      </a:r>
                      <a:r>
                        <a:rPr lang="en-US" sz="1400" dirty="0">
                          <a:effectLst/>
                        </a:rPr>
                        <a:t> </a:t>
                      </a:r>
                      <a:r>
                        <a:rPr lang="en-US" sz="1400" dirty="0" err="1">
                          <a:effectLst/>
                        </a:rPr>
                        <a:t>Prosedürler</a:t>
                      </a:r>
                      <a:r>
                        <a:rPr lang="en-US" sz="1400" dirty="0">
                          <a:effectLst/>
                        </a:rPr>
                        <a:t> (Stored Procedures)</a:t>
                      </a:r>
                      <a:endParaRPr lang="tr-TR"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en-US" sz="1400">
                          <a:effectLst/>
                        </a:rPr>
                        <a:t>Sık sık kullanılan kod bloklarının bir isim adı altında toplanarak saklanmasıdır. Daha sonra bu isim ile tekrar tekrar bu kod blokları kullanıcı tarafından çağrılabilir.</a:t>
                      </a:r>
                      <a:endParaRPr lang="tr-TR"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90258308"/>
                  </a:ext>
                </a:extLst>
              </a:tr>
              <a:tr h="584065">
                <a:tc>
                  <a:txBody>
                    <a:bodyPr/>
                    <a:lstStyle/>
                    <a:p>
                      <a:pPr algn="just">
                        <a:spcAft>
                          <a:spcPts val="0"/>
                        </a:spcAft>
                      </a:pPr>
                      <a:r>
                        <a:rPr lang="en-US" sz="1400">
                          <a:effectLst/>
                        </a:rPr>
                        <a:t>Tetikleyiciler (Triggers)</a:t>
                      </a:r>
                      <a:endParaRPr lang="tr-TR"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en-US" sz="1400">
                          <a:effectLst/>
                        </a:rPr>
                        <a:t>Tetikleyiciler özel bir saklı prosedür türüdür. Ancak bu prosedürler kullanıcı tarafından değil insert, update, delete gibi eylemler ile çağrılır.</a:t>
                      </a:r>
                      <a:endParaRPr lang="tr-TR"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88241568"/>
                  </a:ext>
                </a:extLst>
              </a:tr>
              <a:tr h="389377">
                <a:tc>
                  <a:txBody>
                    <a:bodyPr/>
                    <a:lstStyle/>
                    <a:p>
                      <a:pPr algn="just">
                        <a:spcAft>
                          <a:spcPts val="0"/>
                        </a:spcAft>
                      </a:pPr>
                      <a:r>
                        <a:rPr lang="en-US" sz="1400">
                          <a:effectLst/>
                        </a:rPr>
                        <a:t>Kısıtlamalar (Constraints)</a:t>
                      </a:r>
                      <a:endParaRPr lang="tr-TR"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en-US" sz="1400">
                          <a:effectLst/>
                        </a:rPr>
                        <a:t>Veri bütünlüğüne zorlamak için kullanılan nesnelerdir. Birçok açıdan varsayılan, veri tipi, tetikleyici ve kural nesnelerine benzer.</a:t>
                      </a:r>
                      <a:endParaRPr lang="tr-TR"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39948571"/>
                  </a:ext>
                </a:extLst>
              </a:tr>
              <a:tr h="584065">
                <a:tc>
                  <a:txBody>
                    <a:bodyPr/>
                    <a:lstStyle/>
                    <a:p>
                      <a:pPr algn="just">
                        <a:spcAft>
                          <a:spcPts val="0"/>
                        </a:spcAft>
                      </a:pPr>
                      <a:r>
                        <a:rPr lang="en-US" sz="1400">
                          <a:effectLst/>
                        </a:rPr>
                        <a:t>Sorgular (Queries)</a:t>
                      </a:r>
                      <a:endParaRPr lang="tr-TR"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0"/>
                        </a:spcAft>
                      </a:pPr>
                      <a:r>
                        <a:rPr lang="en-US" sz="1400" dirty="0" err="1">
                          <a:effectLst/>
                        </a:rPr>
                        <a:t>Veritabanı</a:t>
                      </a:r>
                      <a:r>
                        <a:rPr lang="en-US" sz="1400" dirty="0">
                          <a:effectLst/>
                        </a:rPr>
                        <a:t> </a:t>
                      </a:r>
                      <a:r>
                        <a:rPr lang="en-US" sz="1400" dirty="0" err="1">
                          <a:effectLst/>
                        </a:rPr>
                        <a:t>programlaması</a:t>
                      </a:r>
                      <a:r>
                        <a:rPr lang="en-US" sz="1400" dirty="0">
                          <a:effectLst/>
                        </a:rPr>
                        <a:t> </a:t>
                      </a:r>
                      <a:r>
                        <a:rPr lang="en-US" sz="1400" dirty="0" err="1">
                          <a:effectLst/>
                        </a:rPr>
                        <a:t>için</a:t>
                      </a:r>
                      <a:r>
                        <a:rPr lang="en-US" sz="1400" dirty="0">
                          <a:effectLst/>
                        </a:rPr>
                        <a:t> </a:t>
                      </a:r>
                      <a:r>
                        <a:rPr lang="en-US" sz="1400" dirty="0" err="1">
                          <a:effectLst/>
                        </a:rPr>
                        <a:t>kullanılan</a:t>
                      </a:r>
                      <a:r>
                        <a:rPr lang="en-US" sz="1400" dirty="0">
                          <a:effectLst/>
                        </a:rPr>
                        <a:t> </a:t>
                      </a:r>
                      <a:r>
                        <a:rPr lang="en-US" sz="1400" dirty="0" err="1">
                          <a:effectLst/>
                        </a:rPr>
                        <a:t>nesnelerdir</a:t>
                      </a:r>
                      <a:r>
                        <a:rPr lang="en-US" sz="1400" dirty="0">
                          <a:effectLst/>
                        </a:rPr>
                        <a:t>. Her VTYS </a:t>
                      </a:r>
                      <a:r>
                        <a:rPr lang="en-US" sz="1400" dirty="0" err="1">
                          <a:effectLst/>
                        </a:rPr>
                        <a:t>standart</a:t>
                      </a:r>
                      <a:r>
                        <a:rPr lang="en-US" sz="1400" dirty="0">
                          <a:effectLst/>
                        </a:rPr>
                        <a:t> SQL </a:t>
                      </a:r>
                      <a:r>
                        <a:rPr lang="en-US" sz="1400" dirty="0" err="1">
                          <a:effectLst/>
                        </a:rPr>
                        <a:t>komutları</a:t>
                      </a:r>
                      <a:r>
                        <a:rPr lang="en-US" sz="1400" dirty="0">
                          <a:effectLst/>
                        </a:rPr>
                        <a:t> </a:t>
                      </a:r>
                      <a:r>
                        <a:rPr lang="en-US" sz="1400" dirty="0" err="1">
                          <a:effectLst/>
                        </a:rPr>
                        <a:t>yanında</a:t>
                      </a:r>
                      <a:r>
                        <a:rPr lang="en-US" sz="1400" dirty="0">
                          <a:effectLst/>
                        </a:rPr>
                        <a:t> </a:t>
                      </a:r>
                      <a:r>
                        <a:rPr lang="en-US" sz="1400" dirty="0" err="1">
                          <a:effectLst/>
                        </a:rPr>
                        <a:t>kendi</a:t>
                      </a:r>
                      <a:r>
                        <a:rPr lang="en-US" sz="1400" dirty="0">
                          <a:effectLst/>
                        </a:rPr>
                        <a:t> </a:t>
                      </a:r>
                      <a:r>
                        <a:rPr lang="en-US" sz="1400" dirty="0" err="1">
                          <a:effectLst/>
                        </a:rPr>
                        <a:t>katılımlı</a:t>
                      </a:r>
                      <a:r>
                        <a:rPr lang="en-US" sz="1400" dirty="0">
                          <a:effectLst/>
                        </a:rPr>
                        <a:t> (embedded) </a:t>
                      </a:r>
                      <a:r>
                        <a:rPr lang="en-US" sz="1400" dirty="0" err="1">
                          <a:effectLst/>
                        </a:rPr>
                        <a:t>komut</a:t>
                      </a:r>
                      <a:r>
                        <a:rPr lang="en-US" sz="1400" dirty="0">
                          <a:effectLst/>
                        </a:rPr>
                        <a:t> </a:t>
                      </a:r>
                      <a:r>
                        <a:rPr lang="en-US" sz="1400" dirty="0" err="1">
                          <a:effectLst/>
                        </a:rPr>
                        <a:t>setine</a:t>
                      </a:r>
                      <a:r>
                        <a:rPr lang="en-US" sz="1400" dirty="0">
                          <a:effectLst/>
                        </a:rPr>
                        <a:t> </a:t>
                      </a:r>
                      <a:r>
                        <a:rPr lang="en-US" sz="1400" dirty="0" err="1">
                          <a:effectLst/>
                        </a:rPr>
                        <a:t>sahiptir</a:t>
                      </a:r>
                      <a:r>
                        <a:rPr lang="en-US" sz="1400" dirty="0">
                          <a:effectLst/>
                        </a:rPr>
                        <a:t>.</a:t>
                      </a:r>
                      <a:endParaRPr lang="tr-TR"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8775983"/>
                  </a:ext>
                </a:extLst>
              </a:tr>
            </a:tbl>
          </a:graphicData>
        </a:graphic>
      </p:graphicFrame>
    </p:spTree>
    <p:extLst>
      <p:ext uri="{BB962C8B-B14F-4D97-AF65-F5344CB8AC3E}">
        <p14:creationId xmlns:p14="http://schemas.microsoft.com/office/powerpoint/2010/main" val="372881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77F3367-B738-7C45-831A-229D4A97E322}"/>
              </a:ext>
            </a:extLst>
          </p:cNvPr>
          <p:cNvSpPr txBox="1">
            <a:spLocks/>
          </p:cNvSpPr>
          <p:nvPr/>
        </p:nvSpPr>
        <p:spPr>
          <a:xfrm>
            <a:off x="237067" y="40438"/>
            <a:ext cx="10784877" cy="541866"/>
          </a:xfrm>
          <a:prstGeom prst="rect">
            <a:avLst/>
          </a:prstGeom>
          <a:solidFill>
            <a:schemeClr val="bg1"/>
          </a:solidFill>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spcAft>
                <a:spcPts val="600"/>
              </a:spcAft>
            </a:pPr>
            <a:r>
              <a:rPr lang="en-US" sz="2800" b="1" cap="none" dirty="0" err="1">
                <a:latin typeface="Noteworthy Light" panose="02000400000000000000" pitchFamily="2" charset="77"/>
                <a:ea typeface="Noteworthy Light" panose="02000400000000000000" pitchFamily="2" charset="77"/>
                <a:cs typeface="Courier New" panose="02070309020205020404" pitchFamily="49" charset="0"/>
              </a:rPr>
              <a:t>Veri</a:t>
            </a:r>
            <a:r>
              <a:rPr lang="en-US" sz="2800" b="1" cap="none" dirty="0">
                <a:latin typeface="Noteworthy Light" panose="02000400000000000000" pitchFamily="2" charset="77"/>
                <a:ea typeface="Noteworthy Light" panose="02000400000000000000" pitchFamily="2" charset="77"/>
                <a:cs typeface="Courier New" panose="02070309020205020404" pitchFamily="49" charset="0"/>
              </a:rPr>
              <a:t> </a:t>
            </a:r>
            <a:r>
              <a:rPr lang="en-US" sz="2800" b="1" cap="none" dirty="0" err="1">
                <a:latin typeface="Noteworthy Light" panose="02000400000000000000" pitchFamily="2" charset="77"/>
                <a:ea typeface="Noteworthy Light" panose="02000400000000000000" pitchFamily="2" charset="77"/>
                <a:cs typeface="Courier New" panose="02070309020205020404" pitchFamily="49" charset="0"/>
              </a:rPr>
              <a:t>Depolama</a:t>
            </a:r>
            <a:r>
              <a:rPr lang="en-US" sz="2800" b="1" cap="none" dirty="0">
                <a:latin typeface="Noteworthy Light" panose="02000400000000000000" pitchFamily="2" charset="77"/>
                <a:ea typeface="Noteworthy Light" panose="02000400000000000000" pitchFamily="2" charset="77"/>
                <a:cs typeface="Courier New" panose="02070309020205020404" pitchFamily="49" charset="0"/>
              </a:rPr>
              <a:t> </a:t>
            </a:r>
            <a:r>
              <a:rPr lang="en-US" sz="2800" b="1" cap="none" dirty="0" err="1">
                <a:latin typeface="Noteworthy Light" panose="02000400000000000000" pitchFamily="2" charset="77"/>
                <a:ea typeface="Noteworthy Light" panose="02000400000000000000" pitchFamily="2" charset="77"/>
                <a:cs typeface="Courier New" panose="02070309020205020404" pitchFamily="49" charset="0"/>
              </a:rPr>
              <a:t>ve</a:t>
            </a:r>
            <a:r>
              <a:rPr lang="en-US" sz="2800" b="1" cap="none" dirty="0">
                <a:latin typeface="Noteworthy Light" panose="02000400000000000000" pitchFamily="2" charset="77"/>
                <a:ea typeface="Noteworthy Light" panose="02000400000000000000" pitchFamily="2" charset="77"/>
                <a:cs typeface="Courier New" panose="02070309020205020404" pitchFamily="49" charset="0"/>
              </a:rPr>
              <a:t> </a:t>
            </a:r>
            <a:r>
              <a:rPr lang="en-US" sz="2800" b="1" cap="none" dirty="0" err="1">
                <a:latin typeface="Noteworthy Light" panose="02000400000000000000" pitchFamily="2" charset="77"/>
                <a:ea typeface="Noteworthy Light" panose="02000400000000000000" pitchFamily="2" charset="77"/>
                <a:cs typeface="Courier New" panose="02070309020205020404" pitchFamily="49" charset="0"/>
              </a:rPr>
              <a:t>Analizin</a:t>
            </a:r>
            <a:r>
              <a:rPr lang="en-US" sz="2800" b="1" cap="none" dirty="0">
                <a:latin typeface="Noteworthy Light" panose="02000400000000000000" pitchFamily="2" charset="77"/>
                <a:ea typeface="Noteworthy Light" panose="02000400000000000000" pitchFamily="2" charset="77"/>
                <a:cs typeface="Courier New" panose="02070309020205020404" pitchFamily="49" charset="0"/>
              </a:rPr>
              <a:t> </a:t>
            </a:r>
            <a:r>
              <a:rPr lang="en-US" sz="2800" b="1" cap="none" dirty="0" err="1">
                <a:latin typeface="Noteworthy Light" panose="02000400000000000000" pitchFamily="2" charset="77"/>
                <a:ea typeface="Noteworthy Light" panose="02000400000000000000" pitchFamily="2" charset="77"/>
                <a:cs typeface="Courier New" panose="02070309020205020404" pitchFamily="49" charset="0"/>
              </a:rPr>
              <a:t>Önemi</a:t>
            </a:r>
            <a:endParaRPr lang="en-US" sz="2800" b="1" kern="1200" cap="none" dirty="0">
              <a:latin typeface="Noteworthy Light" panose="02000400000000000000" pitchFamily="2" charset="77"/>
              <a:ea typeface="Noteworthy Light" panose="02000400000000000000" pitchFamily="2" charset="77"/>
              <a:cs typeface="Courier New" panose="02070309020205020404" pitchFamily="49" charset="0"/>
            </a:endParaRPr>
          </a:p>
        </p:txBody>
      </p:sp>
      <p:cxnSp>
        <p:nvCxnSpPr>
          <p:cNvPr id="9" name="Straight Connector 8">
            <a:extLst>
              <a:ext uri="{FF2B5EF4-FFF2-40B4-BE49-F238E27FC236}">
                <a16:creationId xmlns:a16="http://schemas.microsoft.com/office/drawing/2014/main" id="{6729C6E1-2D04-A642-8A8B-CD2B0142FEE1}"/>
              </a:ext>
            </a:extLst>
          </p:cNvPr>
          <p:cNvCxnSpPr>
            <a:cxnSpLocks/>
          </p:cNvCxnSpPr>
          <p:nvPr/>
        </p:nvCxnSpPr>
        <p:spPr>
          <a:xfrm>
            <a:off x="290521" y="486770"/>
            <a:ext cx="11786491" cy="0"/>
          </a:xfrm>
          <a:prstGeom prst="line">
            <a:avLst/>
          </a:prstGeom>
          <a:ln w="222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DDDEBF30-405F-FB48-AA0C-B532586361AE}"/>
              </a:ext>
            </a:extLst>
          </p:cNvPr>
          <p:cNvSpPr>
            <a:spLocks noGrp="1"/>
          </p:cNvSpPr>
          <p:nvPr>
            <p:ph idx="1"/>
          </p:nvPr>
        </p:nvSpPr>
        <p:spPr>
          <a:xfrm>
            <a:off x="290521" y="1028636"/>
            <a:ext cx="5371243" cy="3047020"/>
          </a:xfrm>
        </p:spPr>
        <p:txBody>
          <a:bodyPr vert="horz" lIns="91440" tIns="45720" rIns="91440" bIns="45720" rtlCol="0">
            <a:noAutofit/>
          </a:bodyPr>
          <a:lstStyle/>
          <a:p>
            <a:pPr>
              <a:lnSpc>
                <a:spcPct val="150000"/>
              </a:lnSpc>
              <a:spcBef>
                <a:spcPts val="0"/>
              </a:spcBef>
            </a:pPr>
            <a:r>
              <a:rPr lang="en-US" dirty="0" err="1">
                <a:latin typeface="Times New Roman" panose="02020603050405020304" pitchFamily="18" charset="0"/>
                <a:ea typeface="Noteworthy Light" panose="02000400000000000000" pitchFamily="2" charset="77"/>
                <a:cs typeface="Times New Roman" panose="02020603050405020304" pitchFamily="18" charset="0"/>
              </a:rPr>
              <a:t>Depolanmış</a:t>
            </a:r>
            <a:r>
              <a:rPr lang="en-US" dirty="0">
                <a:latin typeface="Times New Roman" panose="02020603050405020304" pitchFamily="18" charset="0"/>
                <a:ea typeface="Noteworthy Light" panose="02000400000000000000" pitchFamily="2" charset="77"/>
                <a:cs typeface="Times New Roman" panose="02020603050405020304" pitchFamily="18" charset="0"/>
              </a:rPr>
              <a:t>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veya</a:t>
            </a:r>
            <a:r>
              <a:rPr lang="en-US" dirty="0">
                <a:latin typeface="Times New Roman" panose="02020603050405020304" pitchFamily="18" charset="0"/>
                <a:ea typeface="Noteworthy Light" panose="02000400000000000000" pitchFamily="2" charset="77"/>
                <a:cs typeface="Times New Roman" panose="02020603050405020304" pitchFamily="18" charset="0"/>
              </a:rPr>
              <a:t>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anlık</a:t>
            </a:r>
            <a:r>
              <a:rPr lang="en-US" dirty="0">
                <a:latin typeface="Times New Roman" panose="02020603050405020304" pitchFamily="18" charset="0"/>
                <a:ea typeface="Noteworthy Light" panose="02000400000000000000" pitchFamily="2" charset="77"/>
                <a:cs typeface="Times New Roman" panose="02020603050405020304" pitchFamily="18" charset="0"/>
              </a:rPr>
              <a:t> (streaming)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veriden</a:t>
            </a:r>
            <a:r>
              <a:rPr lang="en-US" dirty="0">
                <a:latin typeface="Times New Roman" panose="02020603050405020304" pitchFamily="18" charset="0"/>
                <a:ea typeface="Noteworthy Light" panose="02000400000000000000" pitchFamily="2" charset="77"/>
                <a:cs typeface="Times New Roman" panose="02020603050405020304" pitchFamily="18" charset="0"/>
              </a:rPr>
              <a:t> faydalı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çıkarımlar</a:t>
            </a:r>
            <a:r>
              <a:rPr lang="en-US" dirty="0">
                <a:latin typeface="Times New Roman" panose="02020603050405020304" pitchFamily="18" charset="0"/>
                <a:ea typeface="Noteworthy Light" panose="02000400000000000000" pitchFamily="2" charset="77"/>
                <a:cs typeface="Times New Roman" panose="02020603050405020304" pitchFamily="18" charset="0"/>
              </a:rPr>
              <a:t>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yapmak</a:t>
            </a:r>
            <a:endParaRPr lang="en-US" dirty="0">
              <a:latin typeface="Times New Roman" panose="02020603050405020304" pitchFamily="18" charset="0"/>
              <a:ea typeface="Noteworthy Light" panose="02000400000000000000" pitchFamily="2" charset="77"/>
              <a:cs typeface="Times New Roman" panose="02020603050405020304" pitchFamily="18" charset="0"/>
            </a:endParaRPr>
          </a:p>
          <a:p>
            <a:pPr>
              <a:lnSpc>
                <a:spcPct val="150000"/>
              </a:lnSpc>
              <a:spcBef>
                <a:spcPts val="0"/>
              </a:spcBef>
            </a:pPr>
            <a:r>
              <a:rPr lang="en-US" dirty="0" err="1">
                <a:latin typeface="Times New Roman" panose="02020603050405020304" pitchFamily="18" charset="0"/>
                <a:ea typeface="Noteworthy Light" panose="02000400000000000000" pitchFamily="2" charset="77"/>
                <a:cs typeface="Times New Roman" panose="02020603050405020304" pitchFamily="18" charset="0"/>
              </a:rPr>
              <a:t>Müşterileri</a:t>
            </a:r>
            <a:r>
              <a:rPr lang="en-US" dirty="0">
                <a:latin typeface="Times New Roman" panose="02020603050405020304" pitchFamily="18" charset="0"/>
                <a:ea typeface="Noteworthy Light" panose="02000400000000000000" pitchFamily="2" charset="77"/>
                <a:cs typeface="Times New Roman" panose="02020603050405020304" pitchFamily="18" charset="0"/>
              </a:rPr>
              <a:t>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trendlerine</a:t>
            </a:r>
            <a:r>
              <a:rPr lang="en-US" dirty="0">
                <a:latin typeface="Times New Roman" panose="02020603050405020304" pitchFamily="18" charset="0"/>
                <a:ea typeface="Noteworthy Light" panose="02000400000000000000" pitchFamily="2" charset="77"/>
                <a:cs typeface="Times New Roman" panose="02020603050405020304" pitchFamily="18" charset="0"/>
              </a:rPr>
              <a:t>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ve</a:t>
            </a:r>
            <a:r>
              <a:rPr lang="en-US" dirty="0">
                <a:latin typeface="Times New Roman" panose="02020603050405020304" pitchFamily="18" charset="0"/>
                <a:ea typeface="Noteworthy Light" panose="02000400000000000000" pitchFamily="2" charset="77"/>
                <a:cs typeface="Times New Roman" panose="02020603050405020304" pitchFamily="18" charset="0"/>
              </a:rPr>
              <a:t>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davranışlarına</a:t>
            </a:r>
            <a:r>
              <a:rPr lang="en-US" dirty="0">
                <a:latin typeface="Times New Roman" panose="02020603050405020304" pitchFamily="18" charset="0"/>
                <a:ea typeface="Noteworthy Light" panose="02000400000000000000" pitchFamily="2" charset="77"/>
                <a:cs typeface="Times New Roman" panose="02020603050405020304" pitchFamily="18" charset="0"/>
              </a:rPr>
              <a:t>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yönelik</a:t>
            </a:r>
            <a:r>
              <a:rPr lang="en-US" dirty="0">
                <a:latin typeface="Times New Roman" panose="02020603050405020304" pitchFamily="18" charset="0"/>
                <a:ea typeface="Noteworthy Light" panose="02000400000000000000" pitchFamily="2" charset="77"/>
                <a:cs typeface="Times New Roman" panose="02020603050405020304" pitchFamily="18" charset="0"/>
              </a:rPr>
              <a:t>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tahminde</a:t>
            </a:r>
            <a:r>
              <a:rPr lang="en-US" dirty="0">
                <a:latin typeface="Times New Roman" panose="02020603050405020304" pitchFamily="18" charset="0"/>
                <a:ea typeface="Noteworthy Light" panose="02000400000000000000" pitchFamily="2" charset="77"/>
                <a:cs typeface="Times New Roman" panose="02020603050405020304" pitchFamily="18" charset="0"/>
              </a:rPr>
              <a:t> (predictions)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bulunmak</a:t>
            </a:r>
            <a:endParaRPr lang="en-US" dirty="0">
              <a:latin typeface="Times New Roman" panose="02020603050405020304" pitchFamily="18" charset="0"/>
              <a:ea typeface="Noteworthy Light" panose="02000400000000000000" pitchFamily="2" charset="77"/>
              <a:cs typeface="Times New Roman" panose="02020603050405020304" pitchFamily="18" charset="0"/>
            </a:endParaRPr>
          </a:p>
          <a:p>
            <a:pPr>
              <a:lnSpc>
                <a:spcPct val="150000"/>
              </a:lnSpc>
              <a:spcBef>
                <a:spcPts val="0"/>
              </a:spcBef>
            </a:pPr>
            <a:r>
              <a:rPr lang="en-US" dirty="0" err="1">
                <a:latin typeface="Times New Roman" panose="02020603050405020304" pitchFamily="18" charset="0"/>
                <a:ea typeface="Noteworthy Light" panose="02000400000000000000" pitchFamily="2" charset="77"/>
                <a:cs typeface="Times New Roman" panose="02020603050405020304" pitchFamily="18" charset="0"/>
              </a:rPr>
              <a:t>Hızlı</a:t>
            </a:r>
            <a:r>
              <a:rPr lang="en-US" dirty="0">
                <a:latin typeface="Times New Roman" panose="02020603050405020304" pitchFamily="18" charset="0"/>
                <a:ea typeface="Noteworthy Light" panose="02000400000000000000" pitchFamily="2" charset="77"/>
                <a:cs typeface="Times New Roman" panose="02020603050405020304" pitchFamily="18" charset="0"/>
              </a:rPr>
              <a:t>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ve</a:t>
            </a:r>
            <a:r>
              <a:rPr lang="en-US" dirty="0">
                <a:latin typeface="Times New Roman" panose="02020603050405020304" pitchFamily="18" charset="0"/>
                <a:ea typeface="Noteworthy Light" panose="02000400000000000000" pitchFamily="2" charset="77"/>
                <a:cs typeface="Times New Roman" panose="02020603050405020304" pitchFamily="18" charset="0"/>
              </a:rPr>
              <a:t>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dogru</a:t>
            </a:r>
            <a:r>
              <a:rPr lang="en-US" dirty="0">
                <a:latin typeface="Times New Roman" panose="02020603050405020304" pitchFamily="18" charset="0"/>
                <a:ea typeface="Noteworthy Light" panose="02000400000000000000" pitchFamily="2" charset="77"/>
                <a:cs typeface="Times New Roman" panose="02020603050405020304" pitchFamily="18" charset="0"/>
              </a:rPr>
              <a:t>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karar</a:t>
            </a:r>
            <a:r>
              <a:rPr lang="en-US" dirty="0">
                <a:latin typeface="Times New Roman" panose="02020603050405020304" pitchFamily="18" charset="0"/>
                <a:ea typeface="Noteworthy Light" panose="02000400000000000000" pitchFamily="2" charset="77"/>
                <a:cs typeface="Times New Roman" panose="02020603050405020304" pitchFamily="18" charset="0"/>
              </a:rPr>
              <a:t>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verebilme</a:t>
            </a:r>
            <a:endParaRPr lang="en-US" dirty="0">
              <a:latin typeface="Times New Roman" panose="02020603050405020304" pitchFamily="18" charset="0"/>
              <a:ea typeface="Noteworthy Light" panose="02000400000000000000" pitchFamily="2" charset="77"/>
              <a:cs typeface="Times New Roman" panose="02020603050405020304" pitchFamily="18" charset="0"/>
            </a:endParaRPr>
          </a:p>
          <a:p>
            <a:pPr>
              <a:lnSpc>
                <a:spcPct val="150000"/>
              </a:lnSpc>
              <a:spcBef>
                <a:spcPts val="0"/>
              </a:spcBef>
            </a:pPr>
            <a:r>
              <a:rPr lang="en-US" dirty="0" err="1">
                <a:latin typeface="Times New Roman" panose="02020603050405020304" pitchFamily="18" charset="0"/>
                <a:ea typeface="Noteworthy Light" panose="02000400000000000000" pitchFamily="2" charset="77"/>
                <a:cs typeface="Times New Roman" panose="02020603050405020304" pitchFamily="18" charset="0"/>
              </a:rPr>
              <a:t>Firmaların</a:t>
            </a:r>
            <a:r>
              <a:rPr lang="en-US" dirty="0">
                <a:latin typeface="Times New Roman" panose="02020603050405020304" pitchFamily="18" charset="0"/>
                <a:ea typeface="Noteworthy Light" panose="02000400000000000000" pitchFamily="2" charset="77"/>
                <a:cs typeface="Times New Roman" panose="02020603050405020304" pitchFamily="18" charset="0"/>
              </a:rPr>
              <a:t>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iş</a:t>
            </a:r>
            <a:r>
              <a:rPr lang="en-US" dirty="0">
                <a:latin typeface="Times New Roman" panose="02020603050405020304" pitchFamily="18" charset="0"/>
                <a:ea typeface="Noteworthy Light" panose="02000400000000000000" pitchFamily="2" charset="77"/>
                <a:cs typeface="Times New Roman" panose="02020603050405020304" pitchFamily="18" charset="0"/>
              </a:rPr>
              <a:t>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dünyasında</a:t>
            </a:r>
            <a:r>
              <a:rPr lang="en-US" dirty="0">
                <a:latin typeface="Times New Roman" panose="02020603050405020304" pitchFamily="18" charset="0"/>
                <a:ea typeface="Noteworthy Light" panose="02000400000000000000" pitchFamily="2" charset="77"/>
                <a:cs typeface="Times New Roman" panose="02020603050405020304" pitchFamily="18" charset="0"/>
              </a:rPr>
              <a:t>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tutunabilmeleri</a:t>
            </a:r>
            <a:r>
              <a:rPr lang="en-US" dirty="0">
                <a:latin typeface="Times New Roman" panose="02020603050405020304" pitchFamily="18" charset="0"/>
                <a:ea typeface="Noteworthy Light" panose="02000400000000000000" pitchFamily="2" charset="77"/>
                <a:cs typeface="Times New Roman" panose="02020603050405020304" pitchFamily="18" charset="0"/>
              </a:rPr>
              <a:t>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analiz</a:t>
            </a:r>
            <a:r>
              <a:rPr lang="en-US" dirty="0">
                <a:latin typeface="Times New Roman" panose="02020603050405020304" pitchFamily="18" charset="0"/>
                <a:ea typeface="Noteworthy Light" panose="02000400000000000000" pitchFamily="2" charset="77"/>
                <a:cs typeface="Times New Roman" panose="02020603050405020304" pitchFamily="18" charset="0"/>
              </a:rPr>
              <a:t>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çok</a:t>
            </a:r>
            <a:r>
              <a:rPr lang="en-US" dirty="0">
                <a:latin typeface="Times New Roman" panose="02020603050405020304" pitchFamily="18" charset="0"/>
                <a:ea typeface="Noteworthy Light" panose="02000400000000000000" pitchFamily="2" charset="77"/>
                <a:cs typeface="Times New Roman" panose="02020603050405020304" pitchFamily="18" charset="0"/>
              </a:rPr>
              <a:t>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önemli</a:t>
            </a:r>
            <a:r>
              <a:rPr lang="en-US" dirty="0">
                <a:latin typeface="Times New Roman" panose="02020603050405020304" pitchFamily="18" charset="0"/>
                <a:ea typeface="Noteworthy Light" panose="02000400000000000000" pitchFamily="2" charset="77"/>
                <a:cs typeface="Times New Roman" panose="02020603050405020304" pitchFamily="18" charset="0"/>
              </a:rPr>
              <a:t> </a:t>
            </a:r>
          </a:p>
          <a:p>
            <a:pPr>
              <a:lnSpc>
                <a:spcPct val="150000"/>
              </a:lnSpc>
              <a:spcBef>
                <a:spcPts val="0"/>
              </a:spcBef>
            </a:pPr>
            <a:endParaRPr lang="en-US" b="1" dirty="0">
              <a:latin typeface="Times New Roman" panose="02020603050405020304" pitchFamily="18" charset="0"/>
              <a:ea typeface="Noteworthy Light" panose="02000400000000000000" pitchFamily="2" charset="77"/>
              <a:cs typeface="Times New Roman" panose="02020603050405020304" pitchFamily="18" charset="0"/>
            </a:endParaRPr>
          </a:p>
          <a:p>
            <a:pPr lvl="1">
              <a:lnSpc>
                <a:spcPct val="150000"/>
              </a:lnSpc>
              <a:spcBef>
                <a:spcPts val="0"/>
              </a:spcBef>
            </a:pPr>
            <a:endParaRPr lang="en-US" sz="2800" dirty="0">
              <a:latin typeface="Times New Roman" panose="02020603050405020304" pitchFamily="18" charset="0"/>
              <a:ea typeface="Noteworthy Light" panose="02000400000000000000" pitchFamily="2" charset="77"/>
              <a:cs typeface="Times New Roman" panose="02020603050405020304" pitchFamily="18" charset="0"/>
            </a:endParaRPr>
          </a:p>
        </p:txBody>
      </p:sp>
      <p:pic>
        <p:nvPicPr>
          <p:cNvPr id="12" name="Picture 11">
            <a:extLst>
              <a:ext uri="{FF2B5EF4-FFF2-40B4-BE49-F238E27FC236}">
                <a16:creationId xmlns:a16="http://schemas.microsoft.com/office/drawing/2014/main" id="{5DF696EA-AD1C-9646-AA07-068BA30C4381}"/>
              </a:ext>
            </a:extLst>
          </p:cNvPr>
          <p:cNvPicPr>
            <a:picLocks noChangeAspect="1"/>
          </p:cNvPicPr>
          <p:nvPr/>
        </p:nvPicPr>
        <p:blipFill>
          <a:blip r:embed="rId2"/>
          <a:stretch>
            <a:fillRect/>
          </a:stretch>
        </p:blipFill>
        <p:spPr>
          <a:xfrm>
            <a:off x="6523975" y="761589"/>
            <a:ext cx="3984802" cy="5617139"/>
          </a:xfrm>
          <a:prstGeom prst="rect">
            <a:avLst/>
          </a:prstGeom>
        </p:spPr>
      </p:pic>
      <p:sp>
        <p:nvSpPr>
          <p:cNvPr id="3" name="TextBox 2">
            <a:extLst>
              <a:ext uri="{FF2B5EF4-FFF2-40B4-BE49-F238E27FC236}">
                <a16:creationId xmlns:a16="http://schemas.microsoft.com/office/drawing/2014/main" id="{3BBD1D7E-7499-FB37-5874-6B773BE1C0FA}"/>
              </a:ext>
            </a:extLst>
          </p:cNvPr>
          <p:cNvSpPr txBox="1"/>
          <p:nvPr/>
        </p:nvSpPr>
        <p:spPr>
          <a:xfrm>
            <a:off x="7219243" y="479272"/>
            <a:ext cx="3677357" cy="400110"/>
          </a:xfrm>
          <a:prstGeom prst="rect">
            <a:avLst/>
          </a:prstGeom>
          <a:noFill/>
        </p:spPr>
        <p:txBody>
          <a:bodyPr wrap="square">
            <a:spAutoFit/>
          </a:bodyPr>
          <a:lstStyle/>
          <a:p>
            <a:r>
              <a:rPr lang="en-TR" sz="1000" dirty="0">
                <a:hlinkClick r:id="rId3"/>
              </a:rPr>
              <a:t>https://blog.cloudfactory.com/life-of-data-scientist</a:t>
            </a:r>
            <a:endParaRPr lang="en-TR" sz="1000" dirty="0"/>
          </a:p>
          <a:p>
            <a:endParaRPr lang="en-TR" sz="1000" dirty="0"/>
          </a:p>
        </p:txBody>
      </p:sp>
      <p:sp>
        <p:nvSpPr>
          <p:cNvPr id="4" name="Slide Number Placeholder 3">
            <a:extLst>
              <a:ext uri="{FF2B5EF4-FFF2-40B4-BE49-F238E27FC236}">
                <a16:creationId xmlns:a16="http://schemas.microsoft.com/office/drawing/2014/main" id="{EB9F4DB3-6879-39DB-D784-055C34D8886E}"/>
              </a:ext>
            </a:extLst>
          </p:cNvPr>
          <p:cNvSpPr>
            <a:spLocks noGrp="1"/>
          </p:cNvSpPr>
          <p:nvPr>
            <p:ph type="sldNum" sz="quarter" idx="12"/>
          </p:nvPr>
        </p:nvSpPr>
        <p:spPr/>
        <p:txBody>
          <a:bodyPr/>
          <a:lstStyle/>
          <a:p>
            <a:fld id="{6D22F896-40B5-4ADD-8801-0D06FADFA095}" type="slidenum">
              <a:rPr lang="en-US" smtClean="0"/>
              <a:pPr/>
              <a:t>25</a:t>
            </a:fld>
            <a:endParaRPr lang="en-US" dirty="0"/>
          </a:p>
        </p:txBody>
      </p:sp>
    </p:spTree>
    <p:extLst>
      <p:ext uri="{BB962C8B-B14F-4D97-AF65-F5344CB8AC3E}">
        <p14:creationId xmlns:p14="http://schemas.microsoft.com/office/powerpoint/2010/main" val="1949472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ayt Numarası Yer Tutucusu 2">
            <a:extLst>
              <a:ext uri="{FF2B5EF4-FFF2-40B4-BE49-F238E27FC236}">
                <a16:creationId xmlns:a16="http://schemas.microsoft.com/office/drawing/2014/main" id="{E35AEAF1-00C6-49BC-A26E-4D0F9789167C}"/>
              </a:ext>
            </a:extLst>
          </p:cNvPr>
          <p:cNvSpPr>
            <a:spLocks noGrp="1"/>
          </p:cNvSpPr>
          <p:nvPr>
            <p:ph type="sldNum" sz="quarter" idx="12"/>
          </p:nvPr>
        </p:nvSpPr>
        <p:spPr/>
        <p:txBody>
          <a:bodyPr/>
          <a:lstStyle/>
          <a:p>
            <a:fld id="{7DC1BBB0-96F0-4077-A278-0F3FB5C104D3}" type="slidenum">
              <a:rPr lang="tr-TR" smtClean="0"/>
              <a:t>26</a:t>
            </a:fld>
            <a:endParaRPr lang="tr-TR"/>
          </a:p>
        </p:txBody>
      </p:sp>
      <p:sp>
        <p:nvSpPr>
          <p:cNvPr id="4" name="Metin kutusu 3">
            <a:extLst>
              <a:ext uri="{FF2B5EF4-FFF2-40B4-BE49-F238E27FC236}">
                <a16:creationId xmlns:a16="http://schemas.microsoft.com/office/drawing/2014/main" id="{892DD70A-786C-4F44-81B4-0515A7D57A79}"/>
              </a:ext>
            </a:extLst>
          </p:cNvPr>
          <p:cNvSpPr txBox="1"/>
          <p:nvPr/>
        </p:nvSpPr>
        <p:spPr>
          <a:xfrm>
            <a:off x="1254601" y="35378"/>
            <a:ext cx="10935813" cy="584775"/>
          </a:xfrm>
          <a:prstGeom prst="rect">
            <a:avLst/>
          </a:prstGeom>
          <a:noFill/>
        </p:spPr>
        <p:txBody>
          <a:bodyPr wrap="square" rtlCol="0">
            <a:spAutoFit/>
          </a:bodyPr>
          <a:lstStyle/>
          <a:p>
            <a:r>
              <a:rPr lang="tr-TR"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Veri Bilimi (Data </a:t>
            </a:r>
            <a:r>
              <a:rPr lang="tr-TR" sz="32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Science</a:t>
            </a:r>
            <a:r>
              <a:rPr lang="tr-TR"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sp>
        <p:nvSpPr>
          <p:cNvPr id="7" name="Title 1">
            <a:extLst>
              <a:ext uri="{FF2B5EF4-FFF2-40B4-BE49-F238E27FC236}">
                <a16:creationId xmlns:a16="http://schemas.microsoft.com/office/drawing/2014/main" id="{4E6FA193-A899-458E-B3A2-AB9C5DE03DD9}"/>
              </a:ext>
            </a:extLst>
          </p:cNvPr>
          <p:cNvSpPr txBox="1">
            <a:spLocks/>
          </p:cNvSpPr>
          <p:nvPr/>
        </p:nvSpPr>
        <p:spPr>
          <a:xfrm>
            <a:off x="839788" y="365126"/>
            <a:ext cx="10515600" cy="1325563"/>
          </a:xfrm>
          <a:prstGeom prst="rect">
            <a:avLst/>
          </a:prstGeom>
        </p:spPr>
        <p:txBody>
          <a:bodyPr/>
          <a:lstStyle>
            <a:lvl1pPr algn="l" defTabSz="914400" rtl="0" eaLnBrk="1" latinLnBrk="0" hangingPunct="1">
              <a:lnSpc>
                <a:spcPct val="90000"/>
              </a:lnSpc>
              <a:spcBef>
                <a:spcPct val="0"/>
              </a:spcBef>
              <a:buNone/>
              <a:defRPr sz="3600" b="1" kern="1200">
                <a:solidFill>
                  <a:schemeClr val="tx1">
                    <a:lumMod val="75000"/>
                  </a:schemeClr>
                </a:solidFill>
                <a:effectLst>
                  <a:outerShdw blurRad="38100" dist="38100" dir="2700000" algn="tl">
                    <a:srgbClr val="000000">
                      <a:alpha val="43137"/>
                    </a:srgbClr>
                  </a:outerShdw>
                </a:effectLst>
                <a:latin typeface="+mj-lt"/>
                <a:ea typeface="+mj-ea"/>
                <a:cs typeface="+mj-cs"/>
              </a:defRPr>
            </a:lvl1pPr>
          </a:lstStyle>
          <a:p>
            <a:endParaRPr lang="tr-TR" dirty="0"/>
          </a:p>
        </p:txBody>
      </p:sp>
      <p:pic>
        <p:nvPicPr>
          <p:cNvPr id="8" name="Content Placeholder 3">
            <a:extLst>
              <a:ext uri="{FF2B5EF4-FFF2-40B4-BE49-F238E27FC236}">
                <a16:creationId xmlns:a16="http://schemas.microsoft.com/office/drawing/2014/main" id="{5B03B9A1-7926-4DD6-ADA2-A11BFEB1D2EF}"/>
              </a:ext>
            </a:extLst>
          </p:cNvPr>
          <p:cNvPicPr>
            <a:picLocks/>
          </p:cNvPicPr>
          <p:nvPr/>
        </p:nvPicPr>
        <p:blipFill>
          <a:blip r:embed="rId2"/>
          <a:stretch>
            <a:fillRect/>
          </a:stretch>
        </p:blipFill>
        <p:spPr>
          <a:xfrm>
            <a:off x="1545744" y="2141538"/>
            <a:ext cx="4190216" cy="4095775"/>
          </a:xfrm>
          <a:prstGeom prst="rect">
            <a:avLst/>
          </a:prstGeom>
        </p:spPr>
      </p:pic>
      <p:sp>
        <p:nvSpPr>
          <p:cNvPr id="9" name="Rectangle 4">
            <a:extLst>
              <a:ext uri="{FF2B5EF4-FFF2-40B4-BE49-F238E27FC236}">
                <a16:creationId xmlns:a16="http://schemas.microsoft.com/office/drawing/2014/main" id="{201503B4-B63E-4459-BE60-63E608474C6C}"/>
              </a:ext>
            </a:extLst>
          </p:cNvPr>
          <p:cNvSpPr/>
          <p:nvPr/>
        </p:nvSpPr>
        <p:spPr>
          <a:xfrm>
            <a:off x="1343472" y="635442"/>
            <a:ext cx="6096000" cy="1384995"/>
          </a:xfrm>
          <a:prstGeom prst="rect">
            <a:avLst/>
          </a:prstGeom>
        </p:spPr>
        <p:txBody>
          <a:bodyPr>
            <a:spAutoFit/>
          </a:bodyPr>
          <a:lstStyle/>
          <a:p>
            <a:r>
              <a:rPr lang="tr-TR" sz="2800" dirty="0">
                <a:latin typeface="Times New Roman" panose="02020603050405020304" pitchFamily="18" charset="0"/>
                <a:ea typeface="Times New Roman" panose="02020603050405020304" pitchFamily="18" charset="0"/>
              </a:rPr>
              <a:t>Bu bilim alanı veriler arasındaki ilişkileri bulup çıkarmak için çeşitli uygulamalar ve yordamlar sunar. </a:t>
            </a:r>
            <a:endParaRPr lang="tr-TR" sz="2800" dirty="0"/>
          </a:p>
        </p:txBody>
      </p:sp>
      <p:pic>
        <p:nvPicPr>
          <p:cNvPr id="5" name="Resim 4"/>
          <p:cNvPicPr>
            <a:picLocks noChangeAspect="1"/>
          </p:cNvPicPr>
          <p:nvPr/>
        </p:nvPicPr>
        <p:blipFill>
          <a:blip r:embed="rId3"/>
          <a:stretch>
            <a:fillRect/>
          </a:stretch>
        </p:blipFill>
        <p:spPr>
          <a:xfrm>
            <a:off x="5999163" y="1851027"/>
            <a:ext cx="6191250" cy="4505325"/>
          </a:xfrm>
          <a:prstGeom prst="rect">
            <a:avLst/>
          </a:prstGeom>
        </p:spPr>
      </p:pic>
    </p:spTree>
    <p:extLst>
      <p:ext uri="{BB962C8B-B14F-4D97-AF65-F5344CB8AC3E}">
        <p14:creationId xmlns:p14="http://schemas.microsoft.com/office/powerpoint/2010/main" val="96003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ayt Numarası Yer Tutucusu 2">
            <a:extLst>
              <a:ext uri="{FF2B5EF4-FFF2-40B4-BE49-F238E27FC236}">
                <a16:creationId xmlns:a16="http://schemas.microsoft.com/office/drawing/2014/main" id="{E35AEAF1-00C6-49BC-A26E-4D0F9789167C}"/>
              </a:ext>
            </a:extLst>
          </p:cNvPr>
          <p:cNvSpPr>
            <a:spLocks noGrp="1"/>
          </p:cNvSpPr>
          <p:nvPr>
            <p:ph type="sldNum" sz="quarter" idx="12"/>
          </p:nvPr>
        </p:nvSpPr>
        <p:spPr/>
        <p:txBody>
          <a:bodyPr/>
          <a:lstStyle/>
          <a:p>
            <a:fld id="{7DC1BBB0-96F0-4077-A278-0F3FB5C104D3}" type="slidenum">
              <a:rPr lang="tr-TR" smtClean="0"/>
              <a:t>27</a:t>
            </a:fld>
            <a:endParaRPr lang="tr-TR"/>
          </a:p>
        </p:txBody>
      </p:sp>
      <p:sp>
        <p:nvSpPr>
          <p:cNvPr id="4" name="Metin kutusu 3">
            <a:extLst>
              <a:ext uri="{FF2B5EF4-FFF2-40B4-BE49-F238E27FC236}">
                <a16:creationId xmlns:a16="http://schemas.microsoft.com/office/drawing/2014/main" id="{892DD70A-786C-4F44-81B4-0515A7D57A79}"/>
              </a:ext>
            </a:extLst>
          </p:cNvPr>
          <p:cNvSpPr txBox="1"/>
          <p:nvPr/>
        </p:nvSpPr>
        <p:spPr>
          <a:xfrm>
            <a:off x="1254601" y="35378"/>
            <a:ext cx="10935813" cy="584775"/>
          </a:xfrm>
          <a:prstGeom prst="rect">
            <a:avLst/>
          </a:prstGeom>
          <a:noFill/>
        </p:spPr>
        <p:txBody>
          <a:bodyPr wrap="square" rtlCol="0">
            <a:spAutoFit/>
          </a:bodyPr>
          <a:lstStyle/>
          <a:p>
            <a:r>
              <a:rPr lang="tr-TR"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Veri Uzmanları (4 Meslek)</a:t>
            </a:r>
          </a:p>
        </p:txBody>
      </p:sp>
      <p:sp>
        <p:nvSpPr>
          <p:cNvPr id="7" name="Title 1">
            <a:extLst>
              <a:ext uri="{FF2B5EF4-FFF2-40B4-BE49-F238E27FC236}">
                <a16:creationId xmlns:a16="http://schemas.microsoft.com/office/drawing/2014/main" id="{4E6FA193-A899-458E-B3A2-AB9C5DE03DD9}"/>
              </a:ext>
            </a:extLst>
          </p:cNvPr>
          <p:cNvSpPr txBox="1">
            <a:spLocks/>
          </p:cNvSpPr>
          <p:nvPr/>
        </p:nvSpPr>
        <p:spPr>
          <a:xfrm>
            <a:off x="839788" y="365126"/>
            <a:ext cx="10515600" cy="1325563"/>
          </a:xfrm>
          <a:prstGeom prst="rect">
            <a:avLst/>
          </a:prstGeom>
        </p:spPr>
        <p:txBody>
          <a:bodyPr/>
          <a:lstStyle>
            <a:lvl1pPr algn="l" defTabSz="914400" rtl="0" eaLnBrk="1" latinLnBrk="0" hangingPunct="1">
              <a:lnSpc>
                <a:spcPct val="90000"/>
              </a:lnSpc>
              <a:spcBef>
                <a:spcPct val="0"/>
              </a:spcBef>
              <a:buNone/>
              <a:defRPr sz="3600" b="1" kern="1200">
                <a:solidFill>
                  <a:schemeClr val="tx1">
                    <a:lumMod val="75000"/>
                  </a:schemeClr>
                </a:solidFill>
                <a:effectLst>
                  <a:outerShdw blurRad="38100" dist="38100" dir="2700000" algn="tl">
                    <a:srgbClr val="000000">
                      <a:alpha val="43137"/>
                    </a:srgbClr>
                  </a:outerShdw>
                </a:effectLst>
                <a:latin typeface="+mj-lt"/>
                <a:ea typeface="+mj-ea"/>
                <a:cs typeface="+mj-cs"/>
              </a:defRPr>
            </a:lvl1pPr>
          </a:lstStyle>
          <a:p>
            <a:endParaRPr lang="tr-TR" dirty="0"/>
          </a:p>
        </p:txBody>
      </p:sp>
      <p:sp>
        <p:nvSpPr>
          <p:cNvPr id="9" name="Rectangle 4">
            <a:extLst>
              <a:ext uri="{FF2B5EF4-FFF2-40B4-BE49-F238E27FC236}">
                <a16:creationId xmlns:a16="http://schemas.microsoft.com/office/drawing/2014/main" id="{201503B4-B63E-4459-BE60-63E608474C6C}"/>
              </a:ext>
            </a:extLst>
          </p:cNvPr>
          <p:cNvSpPr/>
          <p:nvPr/>
        </p:nvSpPr>
        <p:spPr>
          <a:xfrm>
            <a:off x="1343472" y="875492"/>
            <a:ext cx="10657184" cy="5632311"/>
          </a:xfrm>
          <a:prstGeom prst="rect">
            <a:avLst/>
          </a:prstGeom>
        </p:spPr>
        <p:txBody>
          <a:bodyPr wrap="square">
            <a:spAutoFit/>
          </a:bodyPr>
          <a:lstStyle/>
          <a:p>
            <a:pPr marL="514350" indent="-514350">
              <a:buFont typeface="+mj-lt"/>
              <a:buAutoNum type="arabicPeriod"/>
            </a:pPr>
            <a:r>
              <a:rPr lang="tr-TR" dirty="0">
                <a:latin typeface="Times New Roman" panose="02020603050405020304" pitchFamily="18" charset="0"/>
                <a:ea typeface="Times New Roman" panose="02020603050405020304" pitchFamily="18" charset="0"/>
              </a:rPr>
              <a:t>Veri Analisti : Veri sorgulayabilen/işleyebilen, raporlar sunabilen, verileri özetleyebilen ve görselleştirebilen veri uzmanları.</a:t>
            </a:r>
          </a:p>
          <a:p>
            <a:pPr marL="971550" lvl="1" indent="-514350">
              <a:buFont typeface="+mj-lt"/>
              <a:buAutoNum type="arabicPeriod"/>
            </a:pPr>
            <a:r>
              <a:rPr lang="tr-TR" dirty="0" err="1">
                <a:latin typeface="Times New Roman" panose="02020603050405020304" pitchFamily="18" charset="0"/>
                <a:ea typeface="Times New Roman" panose="02020603050405020304" pitchFamily="18" charset="0"/>
              </a:rPr>
              <a:t>Skills</a:t>
            </a:r>
            <a:r>
              <a:rPr lang="tr-TR" dirty="0">
                <a:latin typeface="Times New Roman" panose="02020603050405020304" pitchFamily="18" charset="0"/>
                <a:ea typeface="Times New Roman" panose="02020603050405020304" pitchFamily="18" charset="0"/>
              </a:rPr>
              <a:t> </a:t>
            </a:r>
            <a:r>
              <a:rPr lang="tr-TR" dirty="0" err="1">
                <a:latin typeface="Times New Roman" panose="02020603050405020304" pitchFamily="18" charset="0"/>
                <a:ea typeface="Times New Roman" panose="02020603050405020304" pitchFamily="18" charset="0"/>
              </a:rPr>
              <a:t>Covered</a:t>
            </a:r>
            <a:r>
              <a:rPr lang="tr-TR" dirty="0">
                <a:latin typeface="Times New Roman" panose="02020603050405020304" pitchFamily="18" charset="0"/>
                <a:ea typeface="Times New Roman" panose="02020603050405020304" pitchFamily="18" charset="0"/>
              </a:rPr>
              <a:t> (Kapsanan Beceriler) : Data </a:t>
            </a:r>
            <a:r>
              <a:rPr lang="tr-TR" dirty="0" err="1">
                <a:latin typeface="Times New Roman" panose="02020603050405020304" pitchFamily="18" charset="0"/>
                <a:ea typeface="Times New Roman" panose="02020603050405020304" pitchFamily="18" charset="0"/>
              </a:rPr>
              <a:t>Wrangling</a:t>
            </a:r>
            <a:r>
              <a:rPr lang="tr-TR" dirty="0">
                <a:latin typeface="Times New Roman" panose="02020603050405020304" pitchFamily="18" charset="0"/>
                <a:ea typeface="Times New Roman" panose="02020603050405020304" pitchFamily="18" charset="0"/>
              </a:rPr>
              <a:t>, </a:t>
            </a:r>
            <a:r>
              <a:rPr lang="tr-TR" dirty="0" err="1">
                <a:latin typeface="Times New Roman" panose="02020603050405020304" pitchFamily="18" charset="0"/>
                <a:ea typeface="Times New Roman" panose="02020603050405020304" pitchFamily="18" charset="0"/>
              </a:rPr>
              <a:t>Matplotlib</a:t>
            </a:r>
            <a:r>
              <a:rPr lang="tr-TR" dirty="0">
                <a:latin typeface="Times New Roman" panose="02020603050405020304" pitchFamily="18" charset="0"/>
                <a:ea typeface="Times New Roman" panose="02020603050405020304" pitchFamily="18" charset="0"/>
              </a:rPr>
              <a:t>, </a:t>
            </a:r>
            <a:r>
              <a:rPr lang="tr-TR" dirty="0" err="1">
                <a:latin typeface="Times New Roman" panose="02020603050405020304" pitchFamily="18" charset="0"/>
                <a:ea typeface="Times New Roman" panose="02020603050405020304" pitchFamily="18" charset="0"/>
              </a:rPr>
              <a:t>Bootstrapping</a:t>
            </a:r>
            <a:r>
              <a:rPr lang="tr-TR" dirty="0">
                <a:latin typeface="Times New Roman" panose="02020603050405020304" pitchFamily="18" charset="0"/>
                <a:ea typeface="Times New Roman" panose="02020603050405020304" pitchFamily="18" charset="0"/>
              </a:rPr>
              <a:t>, </a:t>
            </a:r>
            <a:r>
              <a:rPr lang="tr-TR" dirty="0" err="1">
                <a:latin typeface="Times New Roman" panose="02020603050405020304" pitchFamily="18" charset="0"/>
                <a:ea typeface="Times New Roman" panose="02020603050405020304" pitchFamily="18" charset="0"/>
              </a:rPr>
              <a:t>Pandas</a:t>
            </a:r>
            <a:r>
              <a:rPr lang="tr-TR" dirty="0">
                <a:latin typeface="Times New Roman" panose="02020603050405020304" pitchFamily="18" charset="0"/>
                <a:ea typeface="Times New Roman" panose="02020603050405020304" pitchFamily="18" charset="0"/>
              </a:rPr>
              <a:t> &amp; </a:t>
            </a:r>
            <a:r>
              <a:rPr lang="tr-TR" dirty="0" err="1">
                <a:latin typeface="Times New Roman" panose="02020603050405020304" pitchFamily="18" charset="0"/>
                <a:ea typeface="Times New Roman" panose="02020603050405020304" pitchFamily="18" charset="0"/>
              </a:rPr>
              <a:t>NumPy</a:t>
            </a:r>
            <a:r>
              <a:rPr lang="tr-TR" dirty="0">
                <a:latin typeface="Times New Roman" panose="02020603050405020304" pitchFamily="18" charset="0"/>
                <a:ea typeface="Times New Roman" panose="02020603050405020304" pitchFamily="18" charset="0"/>
              </a:rPr>
              <a:t>, </a:t>
            </a:r>
            <a:r>
              <a:rPr lang="tr-TR" dirty="0" err="1">
                <a:latin typeface="Times New Roman" panose="02020603050405020304" pitchFamily="18" charset="0"/>
                <a:ea typeface="Times New Roman" panose="02020603050405020304" pitchFamily="18" charset="0"/>
              </a:rPr>
              <a:t>Statistics</a:t>
            </a:r>
            <a:endParaRPr lang="tr-TR" dirty="0">
              <a:latin typeface="Times New Roman" panose="02020603050405020304" pitchFamily="18" charset="0"/>
              <a:ea typeface="Times New Roman" panose="02020603050405020304" pitchFamily="18" charset="0"/>
            </a:endParaRPr>
          </a:p>
          <a:p>
            <a:pPr marL="971550" lvl="1" indent="-514350">
              <a:buFont typeface="Arial" panose="020B0604020202020204" pitchFamily="34" charset="0"/>
              <a:buChar char="•"/>
            </a:pPr>
            <a:r>
              <a:rPr lang="tr-TR" dirty="0">
                <a:latin typeface="Times New Roman" panose="02020603050405020304" pitchFamily="18" charset="0"/>
                <a:ea typeface="Times New Roman" panose="02020603050405020304" pitchFamily="18" charset="0"/>
              </a:rPr>
              <a:t>Yetkinlikleri: İstatistik, veri akışı, veri görselleştirme</a:t>
            </a:r>
          </a:p>
          <a:p>
            <a:pPr marL="971550" lvl="1" indent="-514350">
              <a:buFont typeface="Arial" panose="020B0604020202020204" pitchFamily="34" charset="0"/>
              <a:buChar char="•"/>
            </a:pPr>
            <a:r>
              <a:rPr lang="tr-TR" dirty="0">
                <a:latin typeface="Times New Roman" panose="02020603050405020304" pitchFamily="18" charset="0"/>
                <a:ea typeface="Times New Roman" panose="02020603050405020304" pitchFamily="18" charset="0"/>
              </a:rPr>
              <a:t>Kullandıkları araçlar: MS Excel, MS Access, SPSS, SAS, SQL, </a:t>
            </a:r>
            <a:r>
              <a:rPr lang="tr-TR" dirty="0" err="1">
                <a:latin typeface="Times New Roman" panose="02020603050405020304" pitchFamily="18" charset="0"/>
                <a:ea typeface="Times New Roman" panose="02020603050405020304" pitchFamily="18" charset="0"/>
              </a:rPr>
              <a:t>Tableau</a:t>
            </a:r>
            <a:r>
              <a:rPr lang="tr-TR" dirty="0">
                <a:latin typeface="Times New Roman" panose="02020603050405020304" pitchFamily="18" charset="0"/>
                <a:ea typeface="Times New Roman" panose="02020603050405020304" pitchFamily="18" charset="0"/>
              </a:rPr>
              <a:t>.</a:t>
            </a:r>
          </a:p>
          <a:p>
            <a:pPr marL="514350" indent="-514350">
              <a:buFont typeface="+mj-lt"/>
              <a:buAutoNum type="arabicPeriod"/>
            </a:pPr>
            <a:r>
              <a:rPr lang="tr-TR" dirty="0">
                <a:latin typeface="Times New Roman" panose="02020603050405020304" pitchFamily="18" charset="0"/>
              </a:rPr>
              <a:t>İş Zekası (BI) Geliştiricisi : Veri ambarlarını, ETL paketlerini, Küpleri, analitik raporları tasarlayan ve geliştiren veri uzmanları</a:t>
            </a:r>
          </a:p>
          <a:p>
            <a:pPr marL="971550" lvl="1" indent="-514350">
              <a:buFont typeface="Arial" panose="020B0604020202020204" pitchFamily="34" charset="0"/>
              <a:buChar char="•"/>
            </a:pPr>
            <a:r>
              <a:rPr lang="tr-TR" dirty="0">
                <a:latin typeface="Times New Roman" panose="02020603050405020304" pitchFamily="18" charset="0"/>
              </a:rPr>
              <a:t>Yetkinlikleri: ETL, Rapor hazırlama, OLAP, Küpler, Web zekası</a:t>
            </a:r>
          </a:p>
          <a:p>
            <a:pPr marL="971550" lvl="1" indent="-514350">
              <a:buFont typeface="Arial" panose="020B0604020202020204" pitchFamily="34" charset="0"/>
              <a:buChar char="•"/>
            </a:pPr>
            <a:r>
              <a:rPr lang="tr-TR" dirty="0">
                <a:latin typeface="Times New Roman" panose="02020603050405020304" pitchFamily="18" charset="0"/>
              </a:rPr>
              <a:t>Kullandıkları araçlar: Tablo, SQL, SSAS (Microsoft SQL Server Analysis Services), SPSS Modeler</a:t>
            </a:r>
          </a:p>
          <a:p>
            <a:pPr marL="514350" indent="-514350">
              <a:buFont typeface="+mj-lt"/>
              <a:buAutoNum type="arabicPeriod"/>
            </a:pPr>
            <a:r>
              <a:rPr lang="tr-TR" dirty="0">
                <a:latin typeface="Times New Roman" panose="02020603050405020304" pitchFamily="18" charset="0"/>
              </a:rPr>
              <a:t>Veri Mühendisi : Veri bilimcileri tarafından analiz edilecek «büyük veri» altyapısını hazırlayan veri uzmanları.</a:t>
            </a:r>
          </a:p>
          <a:p>
            <a:pPr marL="971550" lvl="1" indent="-514350">
              <a:buFont typeface="+mj-lt"/>
              <a:buAutoNum type="arabicPeriod"/>
            </a:pPr>
            <a:r>
              <a:rPr lang="tr-TR" dirty="0" err="1">
                <a:latin typeface="Times New Roman" panose="02020603050405020304" pitchFamily="18" charset="0"/>
                <a:ea typeface="Times New Roman" panose="02020603050405020304" pitchFamily="18" charset="0"/>
              </a:rPr>
              <a:t>Skills</a:t>
            </a:r>
            <a:r>
              <a:rPr lang="tr-TR" dirty="0">
                <a:latin typeface="Times New Roman" panose="02020603050405020304" pitchFamily="18" charset="0"/>
                <a:ea typeface="Times New Roman" panose="02020603050405020304" pitchFamily="18" charset="0"/>
              </a:rPr>
              <a:t> </a:t>
            </a:r>
            <a:r>
              <a:rPr lang="tr-TR" dirty="0" err="1">
                <a:latin typeface="Times New Roman" panose="02020603050405020304" pitchFamily="18" charset="0"/>
                <a:ea typeface="Times New Roman" panose="02020603050405020304" pitchFamily="18" charset="0"/>
              </a:rPr>
              <a:t>Covered</a:t>
            </a:r>
            <a:r>
              <a:rPr lang="tr-TR" dirty="0">
                <a:latin typeface="Times New Roman" panose="02020603050405020304" pitchFamily="18" charset="0"/>
                <a:ea typeface="Times New Roman" panose="02020603050405020304" pitchFamily="18" charset="0"/>
              </a:rPr>
              <a:t> : </a:t>
            </a:r>
            <a:r>
              <a:rPr lang="tr-TR" dirty="0">
                <a:latin typeface="Times New Roman" panose="02020603050405020304" pitchFamily="18" charset="0"/>
              </a:rPr>
              <a:t>Data </a:t>
            </a:r>
            <a:r>
              <a:rPr lang="tr-TR" dirty="0" err="1">
                <a:latin typeface="Times New Roman" panose="02020603050405020304" pitchFamily="18" charset="0"/>
              </a:rPr>
              <a:t>Modeling</a:t>
            </a:r>
            <a:r>
              <a:rPr lang="tr-TR" dirty="0">
                <a:latin typeface="Times New Roman" panose="02020603050405020304" pitchFamily="18" charset="0"/>
              </a:rPr>
              <a:t>, Data </a:t>
            </a:r>
            <a:r>
              <a:rPr lang="tr-TR" dirty="0" err="1">
                <a:latin typeface="Times New Roman" panose="02020603050405020304" pitchFamily="18" charset="0"/>
              </a:rPr>
              <a:t>Pipelines</a:t>
            </a:r>
            <a:r>
              <a:rPr lang="tr-TR" dirty="0">
                <a:latin typeface="Times New Roman" panose="02020603050405020304" pitchFamily="18" charset="0"/>
              </a:rPr>
              <a:t>, Data </a:t>
            </a:r>
            <a:r>
              <a:rPr lang="tr-TR" dirty="0" err="1">
                <a:latin typeface="Times New Roman" panose="02020603050405020304" pitchFamily="18" charset="0"/>
              </a:rPr>
              <a:t>Lakes</a:t>
            </a:r>
            <a:r>
              <a:rPr lang="tr-TR" dirty="0">
                <a:latin typeface="Times New Roman" panose="02020603050405020304" pitchFamily="18" charset="0"/>
              </a:rPr>
              <a:t>, </a:t>
            </a:r>
            <a:r>
              <a:rPr lang="tr-TR" dirty="0" err="1">
                <a:latin typeface="Times New Roman" panose="02020603050405020304" pitchFamily="18" charset="0"/>
              </a:rPr>
              <a:t>Spark</a:t>
            </a:r>
            <a:r>
              <a:rPr lang="tr-TR" dirty="0">
                <a:latin typeface="Times New Roman" panose="02020603050405020304" pitchFamily="18" charset="0"/>
              </a:rPr>
              <a:t>, </a:t>
            </a:r>
            <a:r>
              <a:rPr lang="tr-TR" dirty="0" err="1">
                <a:latin typeface="Times New Roman" panose="02020603050405020304" pitchFamily="18" charset="0"/>
              </a:rPr>
              <a:t>Airflow</a:t>
            </a:r>
            <a:endParaRPr lang="tr-TR" dirty="0">
              <a:latin typeface="Times New Roman" panose="02020603050405020304" pitchFamily="18" charset="0"/>
            </a:endParaRPr>
          </a:p>
          <a:p>
            <a:pPr marL="971550" lvl="1" indent="-514350">
              <a:buFont typeface="Arial" panose="020B0604020202020204" pitchFamily="34" charset="0"/>
              <a:buChar char="•"/>
            </a:pPr>
            <a:r>
              <a:rPr lang="tr-TR" dirty="0">
                <a:latin typeface="Times New Roman" panose="02020603050405020304" pitchFamily="18" charset="0"/>
              </a:rPr>
              <a:t>Yetkinlikleri: </a:t>
            </a:r>
            <a:r>
              <a:rPr lang="tr-TR" dirty="0" err="1">
                <a:latin typeface="Times New Roman" panose="02020603050405020304" pitchFamily="18" charset="0"/>
              </a:rPr>
              <a:t>Hadoop</a:t>
            </a:r>
            <a:r>
              <a:rPr lang="tr-TR" dirty="0">
                <a:latin typeface="Times New Roman" panose="02020603050405020304" pitchFamily="18" charset="0"/>
              </a:rPr>
              <a:t>, </a:t>
            </a:r>
            <a:r>
              <a:rPr lang="tr-TR" dirty="0" err="1">
                <a:latin typeface="Times New Roman" panose="02020603050405020304" pitchFamily="18" charset="0"/>
              </a:rPr>
              <a:t>MapReduce</a:t>
            </a:r>
            <a:r>
              <a:rPr lang="tr-TR" dirty="0">
                <a:latin typeface="Times New Roman" panose="02020603050405020304" pitchFamily="18" charset="0"/>
              </a:rPr>
              <a:t>, </a:t>
            </a:r>
            <a:r>
              <a:rPr lang="tr-TR" dirty="0" err="1">
                <a:latin typeface="Times New Roman" panose="02020603050405020304" pitchFamily="18" charset="0"/>
              </a:rPr>
              <a:t>Hive</a:t>
            </a:r>
            <a:r>
              <a:rPr lang="tr-TR" dirty="0">
                <a:latin typeface="Times New Roman" panose="02020603050405020304" pitchFamily="18" charset="0"/>
              </a:rPr>
              <a:t>, </a:t>
            </a:r>
            <a:r>
              <a:rPr lang="tr-TR" dirty="0" err="1">
                <a:latin typeface="Times New Roman" panose="02020603050405020304" pitchFamily="18" charset="0"/>
              </a:rPr>
              <a:t>Pig</a:t>
            </a:r>
            <a:r>
              <a:rPr lang="tr-TR" dirty="0">
                <a:latin typeface="Times New Roman" panose="02020603050405020304" pitchFamily="18" charset="0"/>
              </a:rPr>
              <a:t>, Veri akışı, </a:t>
            </a:r>
            <a:r>
              <a:rPr lang="tr-TR" dirty="0" err="1">
                <a:latin typeface="Times New Roman" panose="02020603050405020304" pitchFamily="18" charset="0"/>
              </a:rPr>
              <a:t>NoSQL</a:t>
            </a:r>
            <a:r>
              <a:rPr lang="tr-TR" dirty="0">
                <a:latin typeface="Times New Roman" panose="02020603050405020304" pitchFamily="18" charset="0"/>
              </a:rPr>
              <a:t>, SQL, Programlama</a:t>
            </a:r>
          </a:p>
          <a:p>
            <a:pPr marL="971550" lvl="1" indent="-514350">
              <a:buFont typeface="Arial" panose="020B0604020202020204" pitchFamily="34" charset="0"/>
              <a:buChar char="•"/>
            </a:pPr>
            <a:r>
              <a:rPr lang="tr-TR" dirty="0">
                <a:latin typeface="Times New Roman" panose="02020603050405020304" pitchFamily="18" charset="0"/>
              </a:rPr>
              <a:t>Araçlar: </a:t>
            </a:r>
            <a:r>
              <a:rPr lang="tr-TR" dirty="0" err="1">
                <a:latin typeface="Times New Roman" panose="02020603050405020304" pitchFamily="18" charset="0"/>
              </a:rPr>
              <a:t>DashDB</a:t>
            </a:r>
            <a:r>
              <a:rPr lang="tr-TR" dirty="0">
                <a:latin typeface="Times New Roman" panose="02020603050405020304" pitchFamily="18" charset="0"/>
              </a:rPr>
              <a:t>, </a:t>
            </a:r>
            <a:r>
              <a:rPr lang="tr-TR" dirty="0" err="1">
                <a:latin typeface="Times New Roman" panose="02020603050405020304" pitchFamily="18" charset="0"/>
              </a:rPr>
              <a:t>MySQL</a:t>
            </a:r>
            <a:r>
              <a:rPr lang="tr-TR" dirty="0">
                <a:latin typeface="Times New Roman" panose="02020603050405020304" pitchFamily="18" charset="0"/>
              </a:rPr>
              <a:t>, </a:t>
            </a:r>
            <a:r>
              <a:rPr lang="tr-TR" dirty="0" err="1">
                <a:latin typeface="Times New Roman" panose="02020603050405020304" pitchFamily="18" charset="0"/>
              </a:rPr>
              <a:t>MongoDB</a:t>
            </a:r>
            <a:r>
              <a:rPr lang="tr-TR" dirty="0">
                <a:latin typeface="Times New Roman" panose="02020603050405020304" pitchFamily="18" charset="0"/>
              </a:rPr>
              <a:t>, </a:t>
            </a:r>
            <a:r>
              <a:rPr lang="tr-TR" dirty="0" err="1">
                <a:latin typeface="Times New Roman" panose="02020603050405020304" pitchFamily="18" charset="0"/>
              </a:rPr>
              <a:t>Cassandra</a:t>
            </a:r>
            <a:endParaRPr lang="tr-TR" dirty="0">
              <a:latin typeface="Times New Roman" panose="02020603050405020304" pitchFamily="18" charset="0"/>
            </a:endParaRPr>
          </a:p>
          <a:p>
            <a:pPr marL="514350" indent="-514350">
              <a:buFont typeface="+mj-lt"/>
              <a:buAutoNum type="arabicPeriod"/>
            </a:pPr>
            <a:r>
              <a:rPr lang="tr-TR" dirty="0">
                <a:latin typeface="Times New Roman" panose="02020603050405020304" pitchFamily="18" charset="0"/>
              </a:rPr>
              <a:t>Veri Bilimcisi : Veri bilimi ile uğraşan veri uzmanı.</a:t>
            </a:r>
          </a:p>
          <a:p>
            <a:pPr marL="971550" lvl="1" indent="-514350">
              <a:buFont typeface="+mj-lt"/>
              <a:buAutoNum type="arabicPeriod"/>
            </a:pPr>
            <a:r>
              <a:rPr lang="tr-TR" dirty="0" err="1">
                <a:latin typeface="Times New Roman" panose="02020603050405020304" pitchFamily="18" charset="0"/>
              </a:rPr>
              <a:t>Skills</a:t>
            </a:r>
            <a:r>
              <a:rPr lang="tr-TR" dirty="0">
                <a:latin typeface="Times New Roman" panose="02020603050405020304" pitchFamily="18" charset="0"/>
              </a:rPr>
              <a:t> </a:t>
            </a:r>
            <a:r>
              <a:rPr lang="tr-TR" dirty="0" err="1">
                <a:latin typeface="Times New Roman" panose="02020603050405020304" pitchFamily="18" charset="0"/>
              </a:rPr>
              <a:t>Covered</a:t>
            </a:r>
            <a:r>
              <a:rPr lang="tr-TR" dirty="0">
                <a:latin typeface="Times New Roman" panose="02020603050405020304" pitchFamily="18" charset="0"/>
              </a:rPr>
              <a:t>: </a:t>
            </a:r>
            <a:r>
              <a:rPr lang="en-US" dirty="0">
                <a:latin typeface="Times New Roman" panose="02020603050405020304" pitchFamily="18" charset="0"/>
              </a:rPr>
              <a:t>Machine Learning, Deep Learning, Software Engineering</a:t>
            </a:r>
            <a:endParaRPr lang="tr-TR" dirty="0">
              <a:latin typeface="Times New Roman" panose="02020603050405020304" pitchFamily="18" charset="0"/>
            </a:endParaRPr>
          </a:p>
          <a:p>
            <a:pPr marL="971550" lvl="1" indent="-514350">
              <a:buFont typeface="Arial" panose="020B0604020202020204" pitchFamily="34" charset="0"/>
              <a:buChar char="•"/>
            </a:pPr>
            <a:r>
              <a:rPr lang="tr-TR" dirty="0">
                <a:latin typeface="Times New Roman" panose="02020603050405020304" pitchFamily="18" charset="0"/>
              </a:rPr>
              <a:t>Yetkinlikleri: </a:t>
            </a:r>
            <a:r>
              <a:rPr lang="tr-TR" dirty="0" err="1">
                <a:latin typeface="Times New Roman" panose="02020603050405020304" pitchFamily="18" charset="0"/>
              </a:rPr>
              <a:t>Python</a:t>
            </a:r>
            <a:r>
              <a:rPr lang="tr-TR" dirty="0">
                <a:latin typeface="Times New Roman" panose="02020603050405020304" pitchFamily="18" charset="0"/>
              </a:rPr>
              <a:t>, R, </a:t>
            </a:r>
            <a:r>
              <a:rPr lang="tr-TR" dirty="0" err="1">
                <a:latin typeface="Times New Roman" panose="02020603050405020304" pitchFamily="18" charset="0"/>
              </a:rPr>
              <a:t>Scala</a:t>
            </a:r>
            <a:r>
              <a:rPr lang="tr-TR" dirty="0">
                <a:latin typeface="Times New Roman" panose="02020603050405020304" pitchFamily="18" charset="0"/>
              </a:rPr>
              <a:t>, </a:t>
            </a:r>
            <a:r>
              <a:rPr lang="tr-TR" dirty="0" err="1">
                <a:latin typeface="Times New Roman" panose="02020603050405020304" pitchFamily="18" charset="0"/>
              </a:rPr>
              <a:t>Apache</a:t>
            </a:r>
            <a:r>
              <a:rPr lang="tr-TR" dirty="0">
                <a:latin typeface="Times New Roman" panose="02020603050405020304" pitchFamily="18" charset="0"/>
              </a:rPr>
              <a:t> </a:t>
            </a:r>
            <a:r>
              <a:rPr lang="tr-TR" dirty="0" err="1">
                <a:latin typeface="Times New Roman" panose="02020603050405020304" pitchFamily="18" charset="0"/>
              </a:rPr>
              <a:t>Spark</a:t>
            </a:r>
            <a:r>
              <a:rPr lang="tr-TR" dirty="0">
                <a:latin typeface="Times New Roman" panose="02020603050405020304" pitchFamily="18" charset="0"/>
              </a:rPr>
              <a:t>, </a:t>
            </a:r>
            <a:r>
              <a:rPr lang="tr-TR" dirty="0" err="1">
                <a:latin typeface="Times New Roman" panose="02020603050405020304" pitchFamily="18" charset="0"/>
              </a:rPr>
              <a:t>Hadoop</a:t>
            </a:r>
            <a:r>
              <a:rPr lang="tr-TR" dirty="0">
                <a:latin typeface="Times New Roman" panose="02020603050405020304" pitchFamily="18" charset="0"/>
              </a:rPr>
              <a:t>, Makine öğrenmesi, derin öğrenme, istatistik</a:t>
            </a:r>
          </a:p>
          <a:p>
            <a:pPr marL="971550" lvl="1" indent="-514350">
              <a:buFont typeface="Arial" panose="020B0604020202020204" pitchFamily="34" charset="0"/>
              <a:buChar char="•"/>
            </a:pPr>
            <a:r>
              <a:rPr lang="tr-TR" dirty="0">
                <a:latin typeface="Times New Roman" panose="02020603050405020304" pitchFamily="18" charset="0"/>
              </a:rPr>
              <a:t>Araçlar: Veri bilimi deneyimi, </a:t>
            </a:r>
            <a:r>
              <a:rPr lang="tr-TR" dirty="0" err="1">
                <a:latin typeface="Times New Roman" panose="02020603050405020304" pitchFamily="18" charset="0"/>
              </a:rPr>
              <a:t>Jupyter</a:t>
            </a:r>
            <a:r>
              <a:rPr lang="tr-TR" dirty="0">
                <a:latin typeface="Times New Roman" panose="02020603050405020304" pitchFamily="18" charset="0"/>
              </a:rPr>
              <a:t>, </a:t>
            </a:r>
            <a:r>
              <a:rPr lang="tr-TR" dirty="0" err="1">
                <a:latin typeface="Times New Roman" panose="02020603050405020304" pitchFamily="18" charset="0"/>
              </a:rPr>
              <a:t>RStudio</a:t>
            </a:r>
            <a:endParaRPr lang="tr-TR" dirty="0">
              <a:latin typeface="Times New Roman" panose="02020603050405020304" pitchFamily="18" charset="0"/>
            </a:endParaRPr>
          </a:p>
          <a:p>
            <a:pPr marL="514350" indent="-514350">
              <a:buFont typeface="+mj-lt"/>
              <a:buAutoNum type="arabicPeriod"/>
            </a:pPr>
            <a:endParaRPr lang="tr-TR" dirty="0"/>
          </a:p>
        </p:txBody>
      </p:sp>
    </p:spTree>
    <p:extLst>
      <p:ext uri="{BB962C8B-B14F-4D97-AF65-F5344CB8AC3E}">
        <p14:creationId xmlns:p14="http://schemas.microsoft.com/office/powerpoint/2010/main" val="195331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ayt Numarası Yer Tutucusu 2">
            <a:extLst>
              <a:ext uri="{FF2B5EF4-FFF2-40B4-BE49-F238E27FC236}">
                <a16:creationId xmlns:a16="http://schemas.microsoft.com/office/drawing/2014/main" id="{E35AEAF1-00C6-49BC-A26E-4D0F9789167C}"/>
              </a:ext>
            </a:extLst>
          </p:cNvPr>
          <p:cNvSpPr>
            <a:spLocks noGrp="1"/>
          </p:cNvSpPr>
          <p:nvPr>
            <p:ph type="sldNum" sz="quarter" idx="12"/>
          </p:nvPr>
        </p:nvSpPr>
        <p:spPr/>
        <p:txBody>
          <a:bodyPr/>
          <a:lstStyle/>
          <a:p>
            <a:fld id="{7DC1BBB0-96F0-4077-A278-0F3FB5C104D3}" type="slidenum">
              <a:rPr lang="tr-TR" smtClean="0"/>
              <a:t>28</a:t>
            </a:fld>
            <a:endParaRPr lang="tr-TR"/>
          </a:p>
        </p:txBody>
      </p:sp>
      <p:sp>
        <p:nvSpPr>
          <p:cNvPr id="4" name="Metin kutusu 3">
            <a:extLst>
              <a:ext uri="{FF2B5EF4-FFF2-40B4-BE49-F238E27FC236}">
                <a16:creationId xmlns:a16="http://schemas.microsoft.com/office/drawing/2014/main" id="{892DD70A-786C-4F44-81B4-0515A7D57A79}"/>
              </a:ext>
            </a:extLst>
          </p:cNvPr>
          <p:cNvSpPr txBox="1"/>
          <p:nvPr/>
        </p:nvSpPr>
        <p:spPr>
          <a:xfrm>
            <a:off x="1254601" y="35378"/>
            <a:ext cx="10935813" cy="584775"/>
          </a:xfrm>
          <a:prstGeom prst="rect">
            <a:avLst/>
          </a:prstGeom>
          <a:noFill/>
        </p:spPr>
        <p:txBody>
          <a:bodyPr wrap="square" rtlCol="0">
            <a:spAutoFit/>
          </a:bodyPr>
          <a:lstStyle/>
          <a:p>
            <a:r>
              <a:rPr lang="tr-TR"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Veri Uzmanları (4 Meslek)</a:t>
            </a:r>
          </a:p>
        </p:txBody>
      </p:sp>
      <p:sp>
        <p:nvSpPr>
          <p:cNvPr id="7" name="Title 1">
            <a:extLst>
              <a:ext uri="{FF2B5EF4-FFF2-40B4-BE49-F238E27FC236}">
                <a16:creationId xmlns:a16="http://schemas.microsoft.com/office/drawing/2014/main" id="{4E6FA193-A899-458E-B3A2-AB9C5DE03DD9}"/>
              </a:ext>
            </a:extLst>
          </p:cNvPr>
          <p:cNvSpPr txBox="1">
            <a:spLocks/>
          </p:cNvSpPr>
          <p:nvPr/>
        </p:nvSpPr>
        <p:spPr>
          <a:xfrm>
            <a:off x="839788" y="365126"/>
            <a:ext cx="10515600" cy="1325563"/>
          </a:xfrm>
          <a:prstGeom prst="rect">
            <a:avLst/>
          </a:prstGeom>
        </p:spPr>
        <p:txBody>
          <a:bodyPr/>
          <a:lstStyle>
            <a:lvl1pPr algn="l" defTabSz="914400" rtl="0" eaLnBrk="1" latinLnBrk="0" hangingPunct="1">
              <a:lnSpc>
                <a:spcPct val="90000"/>
              </a:lnSpc>
              <a:spcBef>
                <a:spcPct val="0"/>
              </a:spcBef>
              <a:buNone/>
              <a:defRPr sz="3600" b="1" kern="1200">
                <a:solidFill>
                  <a:schemeClr val="tx1">
                    <a:lumMod val="75000"/>
                  </a:schemeClr>
                </a:solidFill>
                <a:effectLst>
                  <a:outerShdw blurRad="38100" dist="38100" dir="2700000" algn="tl">
                    <a:srgbClr val="000000">
                      <a:alpha val="43137"/>
                    </a:srgbClr>
                  </a:outerShdw>
                </a:effectLst>
                <a:latin typeface="+mj-lt"/>
                <a:ea typeface="+mj-ea"/>
                <a:cs typeface="+mj-cs"/>
              </a:defRPr>
            </a:lvl1pPr>
          </a:lstStyle>
          <a:p>
            <a:endParaRPr lang="tr-TR" dirty="0"/>
          </a:p>
        </p:txBody>
      </p:sp>
      <p:pic>
        <p:nvPicPr>
          <p:cNvPr id="2" name="Resim 1"/>
          <p:cNvPicPr>
            <a:picLocks noChangeAspect="1"/>
          </p:cNvPicPr>
          <p:nvPr/>
        </p:nvPicPr>
        <p:blipFill>
          <a:blip r:embed="rId2"/>
          <a:stretch>
            <a:fillRect/>
          </a:stretch>
        </p:blipFill>
        <p:spPr>
          <a:xfrm>
            <a:off x="1631504" y="727293"/>
            <a:ext cx="7524750" cy="5981700"/>
          </a:xfrm>
          <a:prstGeom prst="rect">
            <a:avLst/>
          </a:prstGeom>
        </p:spPr>
      </p:pic>
    </p:spTree>
    <p:extLst>
      <p:ext uri="{BB962C8B-B14F-4D97-AF65-F5344CB8AC3E}">
        <p14:creationId xmlns:p14="http://schemas.microsoft.com/office/powerpoint/2010/main" val="60945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ayt Numarası Yer Tutucusu 2">
            <a:extLst>
              <a:ext uri="{FF2B5EF4-FFF2-40B4-BE49-F238E27FC236}">
                <a16:creationId xmlns:a16="http://schemas.microsoft.com/office/drawing/2014/main" id="{E35AEAF1-00C6-49BC-A26E-4D0F9789167C}"/>
              </a:ext>
            </a:extLst>
          </p:cNvPr>
          <p:cNvSpPr>
            <a:spLocks noGrp="1"/>
          </p:cNvSpPr>
          <p:nvPr>
            <p:ph type="sldNum" sz="quarter" idx="12"/>
          </p:nvPr>
        </p:nvSpPr>
        <p:spPr/>
        <p:txBody>
          <a:bodyPr/>
          <a:lstStyle/>
          <a:p>
            <a:fld id="{7DC1BBB0-96F0-4077-A278-0F3FB5C104D3}" type="slidenum">
              <a:rPr lang="tr-TR" smtClean="0"/>
              <a:t>29</a:t>
            </a:fld>
            <a:endParaRPr lang="tr-TR"/>
          </a:p>
        </p:txBody>
      </p:sp>
      <p:sp>
        <p:nvSpPr>
          <p:cNvPr id="4" name="Metin kutusu 3">
            <a:extLst>
              <a:ext uri="{FF2B5EF4-FFF2-40B4-BE49-F238E27FC236}">
                <a16:creationId xmlns:a16="http://schemas.microsoft.com/office/drawing/2014/main" id="{892DD70A-786C-4F44-81B4-0515A7D57A79}"/>
              </a:ext>
            </a:extLst>
          </p:cNvPr>
          <p:cNvSpPr txBox="1"/>
          <p:nvPr/>
        </p:nvSpPr>
        <p:spPr>
          <a:xfrm>
            <a:off x="1254601" y="35378"/>
            <a:ext cx="10935813" cy="584775"/>
          </a:xfrm>
          <a:prstGeom prst="rect">
            <a:avLst/>
          </a:prstGeom>
          <a:noFill/>
        </p:spPr>
        <p:txBody>
          <a:bodyPr wrap="square" rtlCol="0">
            <a:spAutoFit/>
          </a:bodyPr>
          <a:lstStyle/>
          <a:p>
            <a:r>
              <a:rPr lang="tr-TR" sz="32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Çok-katmanlı (N-</a:t>
            </a:r>
            <a:r>
              <a:rPr lang="tr-TR" sz="32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tier</a:t>
            </a:r>
            <a:r>
              <a:rPr lang="tr-TR" sz="32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Yapılar</a:t>
            </a:r>
          </a:p>
        </p:txBody>
      </p:sp>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93" y="0"/>
            <a:ext cx="11567021" cy="6858000"/>
          </a:xfrm>
          <a:prstGeom prst="rect">
            <a:avLst/>
          </a:prstGeom>
        </p:spPr>
      </p:pic>
    </p:spTree>
    <p:extLst>
      <p:ext uri="{BB962C8B-B14F-4D97-AF65-F5344CB8AC3E}">
        <p14:creationId xmlns:p14="http://schemas.microsoft.com/office/powerpoint/2010/main" val="3247559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77F3367-B738-7C45-831A-229D4A97E322}"/>
              </a:ext>
            </a:extLst>
          </p:cNvPr>
          <p:cNvSpPr txBox="1">
            <a:spLocks/>
          </p:cNvSpPr>
          <p:nvPr/>
        </p:nvSpPr>
        <p:spPr>
          <a:xfrm>
            <a:off x="237067" y="40438"/>
            <a:ext cx="10784877" cy="541866"/>
          </a:xfrm>
          <a:prstGeom prst="rect">
            <a:avLst/>
          </a:prstGeom>
          <a:solidFill>
            <a:schemeClr val="bg1"/>
          </a:solidFill>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spcAft>
                <a:spcPts val="600"/>
              </a:spcAft>
            </a:pPr>
            <a:r>
              <a:rPr lang="en-US" sz="2800" b="1" kern="1200" cap="none" dirty="0">
                <a:latin typeface="Noteworthy Light" panose="02000400000000000000" pitchFamily="2" charset="77"/>
                <a:ea typeface="Noteworthy Light" panose="02000400000000000000" pitchFamily="2" charset="77"/>
                <a:cs typeface="Courier New" panose="02070309020205020404" pitchFamily="49" charset="0"/>
              </a:rPr>
              <a:t>Veritabanı </a:t>
            </a:r>
            <a:r>
              <a:rPr lang="en-US" sz="2800" b="1" kern="1200" cap="none" dirty="0" err="1">
                <a:latin typeface="Noteworthy Light" panose="02000400000000000000" pitchFamily="2" charset="77"/>
                <a:ea typeface="Noteworthy Light" panose="02000400000000000000" pitchFamily="2" charset="77"/>
                <a:cs typeface="Courier New" panose="02070309020205020404" pitchFamily="49" charset="0"/>
              </a:rPr>
              <a:t>Yönetim</a:t>
            </a:r>
            <a:r>
              <a:rPr lang="en-US" sz="2800" b="1" kern="1200" cap="none" dirty="0">
                <a:latin typeface="Noteworthy Light" panose="02000400000000000000" pitchFamily="2" charset="77"/>
                <a:ea typeface="Noteworthy Light" panose="02000400000000000000" pitchFamily="2" charset="77"/>
                <a:cs typeface="Courier New" panose="02070309020205020404" pitchFamily="49" charset="0"/>
              </a:rPr>
              <a:t> </a:t>
            </a:r>
            <a:r>
              <a:rPr lang="en-US" sz="2800" b="1" kern="1200" cap="none" dirty="0" err="1">
                <a:latin typeface="Noteworthy Light" panose="02000400000000000000" pitchFamily="2" charset="77"/>
                <a:ea typeface="Noteworthy Light" panose="02000400000000000000" pitchFamily="2" charset="77"/>
                <a:cs typeface="Courier New" panose="02070309020205020404" pitchFamily="49" charset="0"/>
              </a:rPr>
              <a:t>Sistemi</a:t>
            </a:r>
            <a:endParaRPr lang="en-US" sz="2800" b="1" kern="1200" cap="none" dirty="0">
              <a:latin typeface="Noteworthy Light" panose="02000400000000000000" pitchFamily="2" charset="77"/>
              <a:ea typeface="Noteworthy Light" panose="02000400000000000000" pitchFamily="2" charset="77"/>
              <a:cs typeface="Courier New" panose="02070309020205020404" pitchFamily="49" charset="0"/>
            </a:endParaRPr>
          </a:p>
        </p:txBody>
      </p:sp>
      <p:cxnSp>
        <p:nvCxnSpPr>
          <p:cNvPr id="9" name="Straight Connector 8">
            <a:extLst>
              <a:ext uri="{FF2B5EF4-FFF2-40B4-BE49-F238E27FC236}">
                <a16:creationId xmlns:a16="http://schemas.microsoft.com/office/drawing/2014/main" id="{6729C6E1-2D04-A642-8A8B-CD2B0142FEE1}"/>
              </a:ext>
            </a:extLst>
          </p:cNvPr>
          <p:cNvCxnSpPr>
            <a:cxnSpLocks/>
          </p:cNvCxnSpPr>
          <p:nvPr/>
        </p:nvCxnSpPr>
        <p:spPr>
          <a:xfrm>
            <a:off x="290521" y="486770"/>
            <a:ext cx="11786491" cy="0"/>
          </a:xfrm>
          <a:prstGeom prst="line">
            <a:avLst/>
          </a:prstGeom>
          <a:ln w="222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3" name="Picture 2" descr="Diagram&#10;&#10;Description automatically generated">
            <a:extLst>
              <a:ext uri="{FF2B5EF4-FFF2-40B4-BE49-F238E27FC236}">
                <a16:creationId xmlns:a16="http://schemas.microsoft.com/office/drawing/2014/main" id="{4E2E0AD6-D38E-964B-AB62-1DA85C945610}"/>
              </a:ext>
            </a:extLst>
          </p:cNvPr>
          <p:cNvPicPr>
            <a:picLocks noChangeAspect="1"/>
          </p:cNvPicPr>
          <p:nvPr/>
        </p:nvPicPr>
        <p:blipFill>
          <a:blip r:embed="rId2"/>
          <a:stretch>
            <a:fillRect/>
          </a:stretch>
        </p:blipFill>
        <p:spPr>
          <a:xfrm>
            <a:off x="2003327" y="622742"/>
            <a:ext cx="7206137" cy="3938708"/>
          </a:xfrm>
          <a:prstGeom prst="rect">
            <a:avLst/>
          </a:prstGeom>
        </p:spPr>
      </p:pic>
      <p:sp>
        <p:nvSpPr>
          <p:cNvPr id="4" name="TextBox 3">
            <a:extLst>
              <a:ext uri="{FF2B5EF4-FFF2-40B4-BE49-F238E27FC236}">
                <a16:creationId xmlns:a16="http://schemas.microsoft.com/office/drawing/2014/main" id="{C15F0DF4-9FA3-644F-8064-13F0E389DC36}"/>
              </a:ext>
            </a:extLst>
          </p:cNvPr>
          <p:cNvSpPr txBox="1"/>
          <p:nvPr/>
        </p:nvSpPr>
        <p:spPr>
          <a:xfrm>
            <a:off x="237067" y="4722175"/>
            <a:ext cx="11786491" cy="142199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tr-TR" sz="2000" dirty="0">
                <a:latin typeface="Times New Roman" panose="02020603050405020304" pitchFamily="18" charset="0"/>
                <a:ea typeface="Noteworthy Light" panose="02000400000000000000" pitchFamily="2" charset="77"/>
                <a:cs typeface="Times New Roman" panose="02020603050405020304" pitchFamily="18" charset="0"/>
              </a:rPr>
              <a:t>Veritabanı yönetim sistemleri kullanıcılarına kaydedilen verinin bütünleşik bir görüntüsünü sunar</a:t>
            </a:r>
          </a:p>
          <a:p>
            <a:pPr marL="342900" indent="-342900">
              <a:lnSpc>
                <a:spcPct val="150000"/>
              </a:lnSpc>
              <a:buFont typeface="Arial" panose="020B0604020202020204" pitchFamily="34" charset="0"/>
              <a:buChar char="•"/>
            </a:pPr>
            <a:r>
              <a:rPr lang="tr-TR" sz="2000" dirty="0">
                <a:latin typeface="Times New Roman" panose="02020603050405020304" pitchFamily="18" charset="0"/>
                <a:ea typeface="Noteworthy Light" panose="02000400000000000000" pitchFamily="2" charset="77"/>
                <a:cs typeface="Times New Roman" panose="02020603050405020304" pitchFamily="18" charset="0"/>
              </a:rPr>
              <a:t>Karmaşık kullanıcı isteklerini alır ve bu isteklerin cevaplanması için veritabanı işlemlerine dönüştürür. </a:t>
            </a:r>
          </a:p>
          <a:p>
            <a:pPr marL="342900" indent="-342900">
              <a:lnSpc>
                <a:spcPct val="150000"/>
              </a:lnSpc>
              <a:buFont typeface="Arial" panose="020B0604020202020204" pitchFamily="34" charset="0"/>
              <a:buChar char="•"/>
            </a:pPr>
            <a:r>
              <a:rPr lang="tr-TR" sz="2000" dirty="0" err="1">
                <a:latin typeface="Times New Roman" panose="02020603050405020304" pitchFamily="18" charset="0"/>
                <a:ea typeface="Noteworthy Light" panose="02000400000000000000" pitchFamily="2" charset="77"/>
                <a:cs typeface="Times New Roman" panose="02020603050405020304" pitchFamily="18" charset="0"/>
              </a:rPr>
              <a:t>VTYS’leri</a:t>
            </a:r>
            <a:r>
              <a:rPr lang="tr-TR" sz="2000" dirty="0">
                <a:latin typeface="Times New Roman" panose="02020603050405020304" pitchFamily="18" charset="0"/>
                <a:ea typeface="Noteworthy Light" panose="02000400000000000000" pitchFamily="2" charset="77"/>
                <a:cs typeface="Times New Roman" panose="02020603050405020304" pitchFamily="18" charset="0"/>
              </a:rPr>
              <a:t> </a:t>
            </a:r>
            <a:r>
              <a:rPr lang="tr-TR" sz="2000" dirty="0" err="1">
                <a:latin typeface="Times New Roman" panose="02020603050405020304" pitchFamily="18" charset="0"/>
                <a:ea typeface="Noteworthy Light" panose="02000400000000000000" pitchFamily="2" charset="77"/>
                <a:cs typeface="Times New Roman" panose="02020603050405020304" pitchFamily="18" charset="0"/>
              </a:rPr>
              <a:t>veritabanının</a:t>
            </a:r>
            <a:r>
              <a:rPr lang="tr-TR" sz="2000" dirty="0">
                <a:latin typeface="Times New Roman" panose="02020603050405020304" pitchFamily="18" charset="0"/>
                <a:ea typeface="Noteworthy Light" panose="02000400000000000000" pitchFamily="2" charset="77"/>
                <a:cs typeface="Times New Roman" panose="02020603050405020304" pitchFamily="18" charset="0"/>
              </a:rPr>
              <a:t> karmaşıklığını kullanıcılarından ve uygulama programlarından gizler .</a:t>
            </a:r>
          </a:p>
        </p:txBody>
      </p:sp>
      <p:sp>
        <p:nvSpPr>
          <p:cNvPr id="5" name="Slide Number Placeholder 4">
            <a:extLst>
              <a:ext uri="{FF2B5EF4-FFF2-40B4-BE49-F238E27FC236}">
                <a16:creationId xmlns:a16="http://schemas.microsoft.com/office/drawing/2014/main" id="{5F538021-7F29-F00D-D8CA-3E20314AD25C}"/>
              </a:ext>
            </a:extLst>
          </p:cNvPr>
          <p:cNvSpPr>
            <a:spLocks noGrp="1"/>
          </p:cNvSpPr>
          <p:nvPr>
            <p:ph type="sldNum" sz="quarter" idx="12"/>
          </p:nvPr>
        </p:nvSpPr>
        <p:spPr/>
        <p:txBody>
          <a:bodyPr/>
          <a:lstStyle/>
          <a:p>
            <a:fld id="{6D22F896-40B5-4ADD-8801-0D06FADFA095}" type="slidenum">
              <a:rPr lang="en-US" smtClean="0"/>
              <a:pPr/>
              <a:t>3</a:t>
            </a:fld>
            <a:endParaRPr lang="en-US" dirty="0"/>
          </a:p>
        </p:txBody>
      </p:sp>
    </p:spTree>
    <p:extLst>
      <p:ext uri="{BB962C8B-B14F-4D97-AF65-F5344CB8AC3E}">
        <p14:creationId xmlns:p14="http://schemas.microsoft.com/office/powerpoint/2010/main" val="1565208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77F3367-B738-7C45-831A-229D4A97E322}"/>
              </a:ext>
            </a:extLst>
          </p:cNvPr>
          <p:cNvSpPr txBox="1">
            <a:spLocks/>
          </p:cNvSpPr>
          <p:nvPr/>
        </p:nvSpPr>
        <p:spPr>
          <a:xfrm>
            <a:off x="237067" y="40438"/>
            <a:ext cx="10784877" cy="541866"/>
          </a:xfrm>
          <a:prstGeom prst="rect">
            <a:avLst/>
          </a:prstGeom>
          <a:solidFill>
            <a:schemeClr val="bg1"/>
          </a:solidFill>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spcAft>
                <a:spcPts val="600"/>
              </a:spcAft>
            </a:pPr>
            <a:r>
              <a:rPr lang="en-US" sz="2800" b="1" kern="1200" cap="none" dirty="0">
                <a:latin typeface="Noteworthy Light" panose="02000400000000000000" pitchFamily="2" charset="77"/>
                <a:ea typeface="Noteworthy Light" panose="02000400000000000000" pitchFamily="2" charset="77"/>
                <a:cs typeface="Courier New" panose="02070309020205020404" pitchFamily="49" charset="0"/>
              </a:rPr>
              <a:t>Veritabanı (Database) </a:t>
            </a:r>
            <a:r>
              <a:rPr lang="en-US" sz="2800" b="1" kern="1200" cap="none" dirty="0" err="1">
                <a:latin typeface="Noteworthy Light" panose="02000400000000000000" pitchFamily="2" charset="77"/>
                <a:ea typeface="Noteworthy Light" panose="02000400000000000000" pitchFamily="2" charset="77"/>
                <a:cs typeface="Courier New" panose="02070309020205020404" pitchFamily="49" charset="0"/>
              </a:rPr>
              <a:t>Çeşitleri</a:t>
            </a:r>
            <a:endParaRPr lang="en-US" sz="2800" b="1" kern="1200" cap="none" dirty="0">
              <a:latin typeface="Noteworthy Light" panose="02000400000000000000" pitchFamily="2" charset="77"/>
              <a:ea typeface="Noteworthy Light" panose="02000400000000000000" pitchFamily="2" charset="77"/>
              <a:cs typeface="Courier New" panose="02070309020205020404" pitchFamily="49" charset="0"/>
            </a:endParaRPr>
          </a:p>
        </p:txBody>
      </p:sp>
      <p:cxnSp>
        <p:nvCxnSpPr>
          <p:cNvPr id="9" name="Straight Connector 8">
            <a:extLst>
              <a:ext uri="{FF2B5EF4-FFF2-40B4-BE49-F238E27FC236}">
                <a16:creationId xmlns:a16="http://schemas.microsoft.com/office/drawing/2014/main" id="{6729C6E1-2D04-A642-8A8B-CD2B0142FEE1}"/>
              </a:ext>
            </a:extLst>
          </p:cNvPr>
          <p:cNvCxnSpPr>
            <a:cxnSpLocks/>
          </p:cNvCxnSpPr>
          <p:nvPr/>
        </p:nvCxnSpPr>
        <p:spPr>
          <a:xfrm>
            <a:off x="290521" y="486770"/>
            <a:ext cx="11786491" cy="0"/>
          </a:xfrm>
          <a:prstGeom prst="line">
            <a:avLst/>
          </a:prstGeom>
          <a:ln w="222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4" name="Picture 2" descr="DBMS | Types of Databases - javatpoint">
            <a:extLst>
              <a:ext uri="{FF2B5EF4-FFF2-40B4-BE49-F238E27FC236}">
                <a16:creationId xmlns:a16="http://schemas.microsoft.com/office/drawing/2014/main" id="{77F0D0B9-18F3-3145-AAAA-73D27C30EA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8" t="26499" r="188" b="-26499"/>
          <a:stretch/>
        </p:blipFill>
        <p:spPr bwMode="auto">
          <a:xfrm>
            <a:off x="1474254" y="2011438"/>
            <a:ext cx="9243491" cy="42015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E154C7F-8E35-9046-A1B1-6D447952EC34}"/>
              </a:ext>
            </a:extLst>
          </p:cNvPr>
          <p:cNvSpPr/>
          <p:nvPr/>
        </p:nvSpPr>
        <p:spPr>
          <a:xfrm>
            <a:off x="4737293" y="6042414"/>
            <a:ext cx="2717411" cy="400110"/>
          </a:xfrm>
          <a:prstGeom prst="rect">
            <a:avLst/>
          </a:prstGeom>
        </p:spPr>
        <p:txBody>
          <a:bodyPr wrap="none">
            <a:spAutoFit/>
          </a:bodyPr>
          <a:lstStyle/>
          <a:p>
            <a:r>
              <a:rPr lang="tr-TR" sz="1000" dirty="0">
                <a:hlinkClick r:id="rId3"/>
              </a:rPr>
              <a:t>https://www.javatpoint.com/types-of-databases</a:t>
            </a:r>
            <a:endParaRPr lang="tr-TR" sz="1000" dirty="0"/>
          </a:p>
          <a:p>
            <a:endParaRPr lang="tr-TR" sz="1000" dirty="0"/>
          </a:p>
        </p:txBody>
      </p:sp>
      <p:sp>
        <p:nvSpPr>
          <p:cNvPr id="3" name="Slide Number Placeholder 2">
            <a:extLst>
              <a:ext uri="{FF2B5EF4-FFF2-40B4-BE49-F238E27FC236}">
                <a16:creationId xmlns:a16="http://schemas.microsoft.com/office/drawing/2014/main" id="{95B7224E-6C8B-F3B2-BF2C-BA2E5D3E60C1}"/>
              </a:ext>
            </a:extLst>
          </p:cNvPr>
          <p:cNvSpPr>
            <a:spLocks noGrp="1"/>
          </p:cNvSpPr>
          <p:nvPr>
            <p:ph type="sldNum" sz="quarter" idx="12"/>
          </p:nvPr>
        </p:nvSpPr>
        <p:spPr/>
        <p:txBody>
          <a:bodyPr/>
          <a:lstStyle/>
          <a:p>
            <a:fld id="{6D22F896-40B5-4ADD-8801-0D06FADFA095}" type="slidenum">
              <a:rPr lang="en-US" smtClean="0"/>
              <a:pPr/>
              <a:t>4</a:t>
            </a:fld>
            <a:endParaRPr lang="en-US" dirty="0"/>
          </a:p>
        </p:txBody>
      </p:sp>
    </p:spTree>
    <p:extLst>
      <p:ext uri="{BB962C8B-B14F-4D97-AF65-F5344CB8AC3E}">
        <p14:creationId xmlns:p14="http://schemas.microsoft.com/office/powerpoint/2010/main" val="976185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77F3367-B738-7C45-831A-229D4A97E322}"/>
              </a:ext>
            </a:extLst>
          </p:cNvPr>
          <p:cNvSpPr txBox="1">
            <a:spLocks/>
          </p:cNvSpPr>
          <p:nvPr/>
        </p:nvSpPr>
        <p:spPr>
          <a:xfrm>
            <a:off x="237067" y="40438"/>
            <a:ext cx="10784877" cy="541866"/>
          </a:xfrm>
          <a:prstGeom prst="rect">
            <a:avLst/>
          </a:prstGeom>
          <a:solidFill>
            <a:schemeClr val="bg1"/>
          </a:solidFill>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spcAft>
                <a:spcPts val="600"/>
              </a:spcAft>
            </a:pP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Veritabanı (Database) </a:t>
            </a:r>
            <a:r>
              <a:rPr lang="en-US" sz="2800" b="1" kern="1200" cap="none" dirty="0" err="1">
                <a:latin typeface="Times New Roman" panose="02020603050405020304" pitchFamily="18" charset="0"/>
                <a:ea typeface="Noteworthy Light" panose="02000400000000000000" pitchFamily="2" charset="77"/>
                <a:cs typeface="Times New Roman" panose="02020603050405020304" pitchFamily="18" charset="0"/>
              </a:rPr>
              <a:t>Çeşitleri</a:t>
            </a:r>
            <a:endPar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endParaRPr>
          </a:p>
        </p:txBody>
      </p:sp>
      <p:cxnSp>
        <p:nvCxnSpPr>
          <p:cNvPr id="9" name="Straight Connector 8">
            <a:extLst>
              <a:ext uri="{FF2B5EF4-FFF2-40B4-BE49-F238E27FC236}">
                <a16:creationId xmlns:a16="http://schemas.microsoft.com/office/drawing/2014/main" id="{6729C6E1-2D04-A642-8A8B-CD2B0142FEE1}"/>
              </a:ext>
            </a:extLst>
          </p:cNvPr>
          <p:cNvCxnSpPr>
            <a:cxnSpLocks/>
          </p:cNvCxnSpPr>
          <p:nvPr/>
        </p:nvCxnSpPr>
        <p:spPr>
          <a:xfrm>
            <a:off x="290521" y="486770"/>
            <a:ext cx="11786491" cy="0"/>
          </a:xfrm>
          <a:prstGeom prst="line">
            <a:avLst/>
          </a:prstGeom>
          <a:ln w="222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4" name="Picture 2" descr="DBMS | Types of Databases - javatpoint">
            <a:extLst>
              <a:ext uri="{FF2B5EF4-FFF2-40B4-BE49-F238E27FC236}">
                <a16:creationId xmlns:a16="http://schemas.microsoft.com/office/drawing/2014/main" id="{77F0D0B9-18F3-3145-AAAA-73D27C30EA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8" t="26499" r="188" b="-26499"/>
          <a:stretch/>
        </p:blipFill>
        <p:spPr bwMode="auto">
          <a:xfrm>
            <a:off x="1474254" y="2011438"/>
            <a:ext cx="9243491" cy="420158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307A3B7-9E85-704A-8A88-163E0B496575}"/>
              </a:ext>
            </a:extLst>
          </p:cNvPr>
          <p:cNvSpPr/>
          <p:nvPr/>
        </p:nvSpPr>
        <p:spPr>
          <a:xfrm>
            <a:off x="5465437" y="677837"/>
            <a:ext cx="2070480" cy="1477328"/>
          </a:xfrm>
          <a:prstGeom prst="rect">
            <a:avLst/>
          </a:prstGeom>
        </p:spPr>
        <p:txBody>
          <a:bodyPr wrap="square">
            <a:spAutoFit/>
          </a:bodyPr>
          <a:lstStyle/>
          <a:p>
            <a:pPr algn="ctr"/>
            <a:r>
              <a:rPr lang="en-US" dirty="0" err="1">
                <a:solidFill>
                  <a:srgbClr val="333333"/>
                </a:solidFill>
                <a:latin typeface="Times New Roman" panose="02020603050405020304" pitchFamily="18" charset="0"/>
                <a:cs typeface="Times New Roman" panose="02020603050405020304" pitchFamily="18" charset="0"/>
              </a:rPr>
              <a:t>Veriler</a:t>
            </a:r>
            <a:r>
              <a:rPr lang="en-US" dirty="0">
                <a:solidFill>
                  <a:srgbClr val="333333"/>
                </a:solidFill>
                <a:latin typeface="Times New Roman" panose="02020603050405020304" pitchFamily="18" charset="0"/>
                <a:cs typeface="Times New Roman" panose="02020603050405020304" pitchFamily="18" charset="0"/>
              </a:rPr>
              <a:t> </a:t>
            </a:r>
            <a:r>
              <a:rPr lang="en-US" dirty="0" err="1">
                <a:solidFill>
                  <a:srgbClr val="333333"/>
                </a:solidFill>
                <a:latin typeface="Times New Roman" panose="02020603050405020304" pitchFamily="18" charset="0"/>
                <a:cs typeface="Times New Roman" panose="02020603050405020304" pitchFamily="18" charset="0"/>
              </a:rPr>
              <a:t>ilişkisel</a:t>
            </a:r>
            <a:r>
              <a:rPr lang="en-US" dirty="0">
                <a:solidFill>
                  <a:srgbClr val="333333"/>
                </a:solidFill>
                <a:latin typeface="Times New Roman" panose="02020603050405020304" pitchFamily="18" charset="0"/>
                <a:cs typeface="Times New Roman" panose="02020603050405020304" pitchFamily="18" charset="0"/>
              </a:rPr>
              <a:t> model </a:t>
            </a:r>
            <a:r>
              <a:rPr lang="en-US" dirty="0" err="1">
                <a:solidFill>
                  <a:srgbClr val="333333"/>
                </a:solidFill>
                <a:latin typeface="Times New Roman" panose="02020603050405020304" pitchFamily="18" charset="0"/>
                <a:cs typeface="Times New Roman" panose="02020603050405020304" pitchFamily="18" charset="0"/>
              </a:rPr>
              <a:t>kullanılarak</a:t>
            </a:r>
            <a:r>
              <a:rPr lang="en-US" dirty="0">
                <a:solidFill>
                  <a:srgbClr val="333333"/>
                </a:solidFill>
                <a:latin typeface="Times New Roman" panose="02020603050405020304" pitchFamily="18" charset="0"/>
                <a:cs typeface="Times New Roman" panose="02020603050405020304" pitchFamily="18" charset="0"/>
              </a:rPr>
              <a:t> </a:t>
            </a:r>
            <a:r>
              <a:rPr lang="en-US" dirty="0" err="1">
                <a:solidFill>
                  <a:srgbClr val="333333"/>
                </a:solidFill>
                <a:latin typeface="Times New Roman" panose="02020603050405020304" pitchFamily="18" charset="0"/>
                <a:cs typeface="Times New Roman" panose="02020603050405020304" pitchFamily="18" charset="0"/>
              </a:rPr>
              <a:t>kaydedilir</a:t>
            </a:r>
            <a:r>
              <a:rPr lang="en-US" dirty="0">
                <a:solidFill>
                  <a:srgbClr val="333333"/>
                </a:solidFill>
                <a:latin typeface="Times New Roman" panose="02020603050405020304" pitchFamily="18" charset="0"/>
                <a:cs typeface="Times New Roman" panose="02020603050405020304" pitchFamily="18" charset="0"/>
              </a:rPr>
              <a:t>. </a:t>
            </a:r>
            <a:r>
              <a:rPr lang="en-US" dirty="0" err="1">
                <a:solidFill>
                  <a:srgbClr val="333333"/>
                </a:solidFill>
                <a:latin typeface="Times New Roman" panose="02020603050405020304" pitchFamily="18" charset="0"/>
                <a:cs typeface="Times New Roman" panose="02020603050405020304" pitchFamily="18" charset="0"/>
              </a:rPr>
              <a:t>Satır</a:t>
            </a:r>
            <a:r>
              <a:rPr lang="en-US" dirty="0">
                <a:solidFill>
                  <a:srgbClr val="333333"/>
                </a:solidFill>
                <a:latin typeface="Times New Roman" panose="02020603050405020304" pitchFamily="18" charset="0"/>
                <a:cs typeface="Times New Roman" panose="02020603050405020304" pitchFamily="18" charset="0"/>
              </a:rPr>
              <a:t>, </a:t>
            </a:r>
            <a:r>
              <a:rPr lang="en-US" dirty="0" err="1">
                <a:solidFill>
                  <a:srgbClr val="333333"/>
                </a:solidFill>
                <a:latin typeface="Times New Roman" panose="02020603050405020304" pitchFamily="18" charset="0"/>
                <a:cs typeface="Times New Roman" panose="02020603050405020304" pitchFamily="18" charset="0"/>
              </a:rPr>
              <a:t>Sütün</a:t>
            </a:r>
            <a:r>
              <a:rPr lang="en-US" dirty="0">
                <a:solidFill>
                  <a:srgbClr val="333333"/>
                </a:solidFill>
                <a:latin typeface="Times New Roman" panose="02020603050405020304" pitchFamily="18" charset="0"/>
                <a:cs typeface="Times New Roman" panose="02020603050405020304" pitchFamily="18" charset="0"/>
              </a:rPr>
              <a:t>, </a:t>
            </a:r>
            <a:r>
              <a:rPr lang="en-US" dirty="0" err="1">
                <a:solidFill>
                  <a:srgbClr val="333333"/>
                </a:solidFill>
                <a:latin typeface="Times New Roman" panose="02020603050405020304" pitchFamily="18" charset="0"/>
                <a:cs typeface="Times New Roman" panose="02020603050405020304" pitchFamily="18" charset="0"/>
              </a:rPr>
              <a:t>Tablo</a:t>
            </a:r>
            <a:r>
              <a:rPr lang="en-US" dirty="0">
                <a:solidFill>
                  <a:srgbClr val="333333"/>
                </a:solidFill>
                <a:latin typeface="Times New Roman" panose="02020603050405020304" pitchFamily="18" charset="0"/>
                <a:cs typeface="Times New Roman" panose="02020603050405020304" pitchFamily="18" charset="0"/>
              </a:rPr>
              <a:t>. </a:t>
            </a:r>
          </a:p>
          <a:p>
            <a:pPr algn="ctr"/>
            <a:r>
              <a:rPr lang="en-US" dirty="0">
                <a:solidFill>
                  <a:srgbClr val="333333"/>
                </a:solidFill>
                <a:latin typeface="Times New Roman" panose="02020603050405020304" pitchFamily="18" charset="0"/>
                <a:cs typeface="Times New Roman" panose="02020603050405020304" pitchFamily="18" charset="0"/>
              </a:rPr>
              <a:t>ACID </a:t>
            </a:r>
          </a:p>
        </p:txBody>
      </p:sp>
      <p:sp>
        <p:nvSpPr>
          <p:cNvPr id="11" name="Rectangle 10">
            <a:extLst>
              <a:ext uri="{FF2B5EF4-FFF2-40B4-BE49-F238E27FC236}">
                <a16:creationId xmlns:a16="http://schemas.microsoft.com/office/drawing/2014/main" id="{D5A000FA-1E09-1E40-9DF6-D57293B1D647}"/>
              </a:ext>
            </a:extLst>
          </p:cNvPr>
          <p:cNvSpPr/>
          <p:nvPr/>
        </p:nvSpPr>
        <p:spPr>
          <a:xfrm>
            <a:off x="8270689" y="767174"/>
            <a:ext cx="2070480" cy="1477328"/>
          </a:xfrm>
          <a:prstGeom prst="rect">
            <a:avLst/>
          </a:prstGeom>
        </p:spPr>
        <p:txBody>
          <a:bodyPr wrap="square">
            <a:spAutoFit/>
          </a:bodyPr>
          <a:lstStyle/>
          <a:p>
            <a:pPr algn="ctr"/>
            <a:r>
              <a:rPr lang="en-US" dirty="0" err="1">
                <a:solidFill>
                  <a:srgbClr val="333333"/>
                </a:solidFill>
                <a:latin typeface="Times New Roman" panose="02020603050405020304" pitchFamily="18" charset="0"/>
                <a:cs typeface="Times New Roman" panose="02020603050405020304" pitchFamily="18" charset="0"/>
              </a:rPr>
              <a:t>Nesne</a:t>
            </a:r>
            <a:r>
              <a:rPr lang="en-US" dirty="0">
                <a:solidFill>
                  <a:srgbClr val="333333"/>
                </a:solidFill>
                <a:latin typeface="Times New Roman" panose="02020603050405020304" pitchFamily="18" charset="0"/>
                <a:cs typeface="Times New Roman" panose="02020603050405020304" pitchFamily="18" charset="0"/>
              </a:rPr>
              <a:t> </a:t>
            </a:r>
            <a:r>
              <a:rPr lang="en-US" dirty="0" err="1">
                <a:solidFill>
                  <a:srgbClr val="333333"/>
                </a:solidFill>
                <a:latin typeface="Times New Roman" panose="02020603050405020304" pitchFamily="18" charset="0"/>
                <a:cs typeface="Times New Roman" panose="02020603050405020304" pitchFamily="18" charset="0"/>
              </a:rPr>
              <a:t>tabanlı</a:t>
            </a:r>
            <a:r>
              <a:rPr lang="en-US" dirty="0">
                <a:solidFill>
                  <a:srgbClr val="333333"/>
                </a:solidFill>
                <a:latin typeface="Times New Roman" panose="02020603050405020304" pitchFamily="18" charset="0"/>
                <a:cs typeface="Times New Roman" panose="02020603050405020304" pitchFamily="18" charset="0"/>
              </a:rPr>
              <a:t> </a:t>
            </a:r>
            <a:r>
              <a:rPr lang="en-US" dirty="0" err="1">
                <a:solidFill>
                  <a:srgbClr val="333333"/>
                </a:solidFill>
                <a:latin typeface="Times New Roman" panose="02020603050405020304" pitchFamily="18" charset="0"/>
                <a:cs typeface="Times New Roman" panose="02020603050405020304" pitchFamily="18" charset="0"/>
              </a:rPr>
              <a:t>programlanın</a:t>
            </a:r>
            <a:r>
              <a:rPr lang="en-US" dirty="0">
                <a:solidFill>
                  <a:srgbClr val="333333"/>
                </a:solidFill>
                <a:latin typeface="Times New Roman" panose="02020603050405020304" pitchFamily="18" charset="0"/>
                <a:cs typeface="Times New Roman" panose="02020603050405020304" pitchFamily="18" charset="0"/>
              </a:rPr>
              <a:t> </a:t>
            </a:r>
            <a:r>
              <a:rPr lang="en-US" dirty="0" err="1">
                <a:solidFill>
                  <a:srgbClr val="333333"/>
                </a:solidFill>
                <a:latin typeface="Times New Roman" panose="02020603050405020304" pitchFamily="18" charset="0"/>
                <a:cs typeface="Times New Roman" panose="02020603050405020304" pitchFamily="18" charset="0"/>
              </a:rPr>
              <a:t>özelliklerini</a:t>
            </a:r>
            <a:r>
              <a:rPr lang="en-US" dirty="0">
                <a:solidFill>
                  <a:srgbClr val="333333"/>
                </a:solidFill>
                <a:latin typeface="Times New Roman" panose="02020603050405020304" pitchFamily="18" charset="0"/>
                <a:cs typeface="Times New Roman" panose="02020603050405020304" pitchFamily="18" charset="0"/>
              </a:rPr>
              <a:t> </a:t>
            </a:r>
            <a:r>
              <a:rPr lang="en-US" dirty="0" err="1">
                <a:solidFill>
                  <a:srgbClr val="333333"/>
                </a:solidFill>
                <a:latin typeface="Times New Roman" panose="02020603050405020304" pitchFamily="18" charset="0"/>
                <a:cs typeface="Times New Roman" panose="02020603050405020304" pitchFamily="18" charset="0"/>
              </a:rPr>
              <a:t>kullanarak</a:t>
            </a:r>
            <a:r>
              <a:rPr lang="en-US" dirty="0">
                <a:solidFill>
                  <a:srgbClr val="333333"/>
                </a:solidFill>
                <a:latin typeface="Times New Roman" panose="02020603050405020304" pitchFamily="18" charset="0"/>
                <a:cs typeface="Times New Roman" panose="02020603050405020304" pitchFamily="18" charset="0"/>
              </a:rPr>
              <a:t> </a:t>
            </a:r>
            <a:r>
              <a:rPr lang="en-US" dirty="0" err="1">
                <a:solidFill>
                  <a:srgbClr val="333333"/>
                </a:solidFill>
                <a:latin typeface="Times New Roman" panose="02020603050405020304" pitchFamily="18" charset="0"/>
                <a:cs typeface="Times New Roman" panose="02020603050405020304" pitchFamily="18" charset="0"/>
              </a:rPr>
              <a:t>veri</a:t>
            </a:r>
            <a:r>
              <a:rPr lang="en-US" dirty="0">
                <a:solidFill>
                  <a:srgbClr val="333333"/>
                </a:solidFill>
                <a:latin typeface="Times New Roman" panose="02020603050405020304" pitchFamily="18" charset="0"/>
                <a:cs typeface="Times New Roman" panose="02020603050405020304" pitchFamily="18" charset="0"/>
              </a:rPr>
              <a:t> </a:t>
            </a:r>
            <a:r>
              <a:rPr lang="en-US" dirty="0" err="1">
                <a:solidFill>
                  <a:srgbClr val="333333"/>
                </a:solidFill>
                <a:latin typeface="Times New Roman" panose="02020603050405020304" pitchFamily="18" charset="0"/>
                <a:cs typeface="Times New Roman" panose="02020603050405020304" pitchFamily="18" charset="0"/>
              </a:rPr>
              <a:t>depolanır</a:t>
            </a:r>
            <a:r>
              <a:rPr lang="en-US" dirty="0">
                <a:solidFill>
                  <a:srgbClr val="333333"/>
                </a:solidFill>
                <a:latin typeface="Times New Roman" panose="02020603050405020304" pitchFamily="18" charset="0"/>
                <a:cs typeface="Times New Roman" panose="02020603050405020304" pitchFamily="18" charset="0"/>
              </a:rPr>
              <a:t> </a:t>
            </a:r>
          </a:p>
        </p:txBody>
      </p:sp>
      <p:sp>
        <p:nvSpPr>
          <p:cNvPr id="12" name="Rectangle 11">
            <a:extLst>
              <a:ext uri="{FF2B5EF4-FFF2-40B4-BE49-F238E27FC236}">
                <a16:creationId xmlns:a16="http://schemas.microsoft.com/office/drawing/2014/main" id="{BD42DF59-38AD-C84F-853C-B7EB313EBC30}"/>
              </a:ext>
            </a:extLst>
          </p:cNvPr>
          <p:cNvSpPr/>
          <p:nvPr/>
        </p:nvSpPr>
        <p:spPr>
          <a:xfrm>
            <a:off x="4561749" y="5127445"/>
            <a:ext cx="2070480" cy="1477328"/>
          </a:xfrm>
          <a:prstGeom prst="rect">
            <a:avLst/>
          </a:prstGeom>
        </p:spPr>
        <p:txBody>
          <a:bodyPr wrap="square">
            <a:spAutoFit/>
          </a:bodyPr>
          <a:lstStyle/>
          <a:p>
            <a:pPr algn="ctr"/>
            <a:r>
              <a:rPr lang="en-US" dirty="0" err="1">
                <a:solidFill>
                  <a:srgbClr val="333333"/>
                </a:solidFill>
                <a:latin typeface="Times New Roman" panose="02020603050405020304" pitchFamily="18" charset="0"/>
                <a:cs typeface="Times New Roman" panose="02020603050405020304" pitchFamily="18" charset="0"/>
              </a:rPr>
              <a:t>Bulut</a:t>
            </a:r>
            <a:r>
              <a:rPr lang="en-US" dirty="0">
                <a:solidFill>
                  <a:srgbClr val="333333"/>
                </a:solidFill>
                <a:latin typeface="Times New Roman" panose="02020603050405020304" pitchFamily="18" charset="0"/>
                <a:cs typeface="Times New Roman" panose="02020603050405020304" pitchFamily="18" charset="0"/>
              </a:rPr>
              <a:t> </a:t>
            </a:r>
            <a:r>
              <a:rPr lang="en-US" dirty="0" err="1">
                <a:solidFill>
                  <a:srgbClr val="333333"/>
                </a:solidFill>
                <a:latin typeface="Times New Roman" panose="02020603050405020304" pitchFamily="18" charset="0"/>
                <a:cs typeface="Times New Roman" panose="02020603050405020304" pitchFamily="18" charset="0"/>
              </a:rPr>
              <a:t>ortamında</a:t>
            </a:r>
            <a:r>
              <a:rPr lang="en-US" dirty="0">
                <a:solidFill>
                  <a:srgbClr val="333333"/>
                </a:solidFill>
                <a:latin typeface="Times New Roman" panose="02020603050405020304" pitchFamily="18" charset="0"/>
                <a:cs typeface="Times New Roman" panose="02020603050405020304" pitchFamily="18" charset="0"/>
              </a:rPr>
              <a:t> </a:t>
            </a:r>
            <a:r>
              <a:rPr lang="en-US" dirty="0" err="1">
                <a:solidFill>
                  <a:srgbClr val="333333"/>
                </a:solidFill>
                <a:latin typeface="Times New Roman" panose="02020603050405020304" pitchFamily="18" charset="0"/>
                <a:cs typeface="Times New Roman" panose="02020603050405020304" pitchFamily="18" charset="0"/>
              </a:rPr>
              <a:t>veri</a:t>
            </a:r>
            <a:r>
              <a:rPr lang="en-US" dirty="0">
                <a:solidFill>
                  <a:srgbClr val="333333"/>
                </a:solidFill>
                <a:latin typeface="Times New Roman" panose="02020603050405020304" pitchFamily="18" charset="0"/>
                <a:cs typeface="Times New Roman" panose="02020603050405020304" pitchFamily="18" charset="0"/>
              </a:rPr>
              <a:t> </a:t>
            </a:r>
            <a:r>
              <a:rPr lang="en-US" dirty="0" err="1">
                <a:solidFill>
                  <a:srgbClr val="333333"/>
                </a:solidFill>
                <a:latin typeface="Times New Roman" panose="02020603050405020304" pitchFamily="18" charset="0"/>
                <a:cs typeface="Times New Roman" panose="02020603050405020304" pitchFamily="18" charset="0"/>
              </a:rPr>
              <a:t>kaydelilir</a:t>
            </a:r>
            <a:endParaRPr lang="en-US" dirty="0">
              <a:solidFill>
                <a:srgbClr val="333333"/>
              </a:solidFill>
              <a:latin typeface="Times New Roman" panose="02020603050405020304" pitchFamily="18" charset="0"/>
              <a:cs typeface="Times New Roman" panose="02020603050405020304" pitchFamily="18" charset="0"/>
            </a:endParaRPr>
          </a:p>
          <a:p>
            <a:pPr algn="ctr"/>
            <a:r>
              <a:rPr lang="en-US" dirty="0">
                <a:solidFill>
                  <a:srgbClr val="333333"/>
                </a:solidFill>
                <a:latin typeface="Times New Roman" panose="02020603050405020304" pitchFamily="18" charset="0"/>
                <a:cs typeface="Times New Roman" panose="02020603050405020304" pitchFamily="18" charset="0"/>
              </a:rPr>
              <a:t>AWS, Google Cloud, Microsoft Azure </a:t>
            </a:r>
          </a:p>
        </p:txBody>
      </p:sp>
      <p:sp>
        <p:nvSpPr>
          <p:cNvPr id="13" name="Rectangle 12">
            <a:extLst>
              <a:ext uri="{FF2B5EF4-FFF2-40B4-BE49-F238E27FC236}">
                <a16:creationId xmlns:a16="http://schemas.microsoft.com/office/drawing/2014/main" id="{426F6679-1E45-7C45-B35D-EBD4C368E882}"/>
              </a:ext>
            </a:extLst>
          </p:cNvPr>
          <p:cNvSpPr/>
          <p:nvPr/>
        </p:nvSpPr>
        <p:spPr>
          <a:xfrm>
            <a:off x="3658062" y="1407869"/>
            <a:ext cx="1807375" cy="646331"/>
          </a:xfrm>
          <a:prstGeom prst="rect">
            <a:avLst/>
          </a:prstGeom>
        </p:spPr>
        <p:txBody>
          <a:bodyPr wrap="square">
            <a:spAutoFit/>
          </a:bodyPr>
          <a:lstStyle/>
          <a:p>
            <a:pPr algn="ctr"/>
            <a:r>
              <a:rPr lang="en-US" dirty="0">
                <a:solidFill>
                  <a:srgbClr val="333333"/>
                </a:solidFill>
                <a:latin typeface="Times New Roman" panose="02020603050405020304" pitchFamily="18" charset="0"/>
                <a:cs typeface="Times New Roman" panose="02020603050405020304" pitchFamily="18" charset="0"/>
              </a:rPr>
              <a:t>Not Only SQL (BASE </a:t>
            </a:r>
            <a:r>
              <a:rPr lang="en-US" dirty="0" err="1">
                <a:solidFill>
                  <a:srgbClr val="333333"/>
                </a:solidFill>
                <a:latin typeface="Times New Roman" panose="02020603050405020304" pitchFamily="18" charset="0"/>
                <a:cs typeface="Times New Roman" panose="02020603050405020304" pitchFamily="18" charset="0"/>
              </a:rPr>
              <a:t>tabanlı</a:t>
            </a:r>
            <a:r>
              <a:rPr lang="en-US" dirty="0">
                <a:solidFill>
                  <a:srgbClr val="333333"/>
                </a:solidFill>
                <a:latin typeface="Times New Roman" panose="02020603050405020304" pitchFamily="18" charset="0"/>
                <a:cs typeface="Times New Roman" panose="02020603050405020304" pitchFamily="18" charset="0"/>
              </a:rPr>
              <a:t>)</a:t>
            </a:r>
            <a:endParaRPr lang="tr-TR"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5C86C3F7-47FB-CF4A-AC6B-A50BE638C267}"/>
              </a:ext>
            </a:extLst>
          </p:cNvPr>
          <p:cNvSpPr/>
          <p:nvPr/>
        </p:nvSpPr>
        <p:spPr>
          <a:xfrm>
            <a:off x="1239111" y="1458773"/>
            <a:ext cx="1807375" cy="646331"/>
          </a:xfrm>
          <a:prstGeom prst="rect">
            <a:avLst/>
          </a:prstGeom>
        </p:spPr>
        <p:txBody>
          <a:bodyPr wrap="square">
            <a:spAutoFit/>
          </a:bodyPr>
          <a:lstStyle/>
          <a:p>
            <a:pPr algn="ctr"/>
            <a:r>
              <a:rPr lang="en-US" dirty="0">
                <a:solidFill>
                  <a:srgbClr val="333333"/>
                </a:solidFill>
                <a:latin typeface="Times New Roman" panose="02020603050405020304" pitchFamily="18" charset="0"/>
                <a:cs typeface="Times New Roman" panose="02020603050405020304" pitchFamily="18" charset="0"/>
              </a:rPr>
              <a:t>Bir </a:t>
            </a:r>
            <a:r>
              <a:rPr lang="en-US" dirty="0" err="1">
                <a:solidFill>
                  <a:srgbClr val="333333"/>
                </a:solidFill>
                <a:latin typeface="Times New Roman" panose="02020603050405020304" pitchFamily="18" charset="0"/>
                <a:cs typeface="Times New Roman" panose="02020603050405020304" pitchFamily="18" charset="0"/>
              </a:rPr>
              <a:t>lokasyonda</a:t>
            </a:r>
            <a:r>
              <a:rPr lang="en-US" dirty="0">
                <a:solidFill>
                  <a:srgbClr val="333333"/>
                </a:solidFill>
                <a:latin typeface="Times New Roman" panose="02020603050405020304" pitchFamily="18" charset="0"/>
                <a:cs typeface="Times New Roman" panose="02020603050405020304" pitchFamily="18" charset="0"/>
              </a:rPr>
              <a:t> </a:t>
            </a:r>
            <a:r>
              <a:rPr lang="en-US" dirty="0" err="1">
                <a:solidFill>
                  <a:srgbClr val="333333"/>
                </a:solidFill>
                <a:latin typeface="Times New Roman" panose="02020603050405020304" pitchFamily="18" charset="0"/>
                <a:cs typeface="Times New Roman" panose="02020603050405020304" pitchFamily="18" charset="0"/>
              </a:rPr>
              <a:t>bulunan</a:t>
            </a:r>
            <a:r>
              <a:rPr lang="en-US" dirty="0">
                <a:solidFill>
                  <a:srgbClr val="333333"/>
                </a:solidFill>
                <a:latin typeface="Times New Roman" panose="02020603050405020304" pitchFamily="18" charset="0"/>
                <a:cs typeface="Times New Roman" panose="02020603050405020304" pitchFamily="18" charset="0"/>
              </a:rPr>
              <a:t> </a:t>
            </a:r>
            <a:r>
              <a:rPr lang="en-US" dirty="0" err="1">
                <a:solidFill>
                  <a:srgbClr val="333333"/>
                </a:solidFill>
                <a:latin typeface="Times New Roman" panose="02020603050405020304" pitchFamily="18" charset="0"/>
                <a:cs typeface="Times New Roman" panose="02020603050405020304" pitchFamily="18" charset="0"/>
              </a:rPr>
              <a:t>merkezi</a:t>
            </a:r>
            <a:r>
              <a:rPr lang="en-US" dirty="0">
                <a:solidFill>
                  <a:srgbClr val="333333"/>
                </a:solidFill>
                <a:latin typeface="Times New Roman" panose="02020603050405020304" pitchFamily="18" charset="0"/>
                <a:cs typeface="Times New Roman" panose="02020603050405020304" pitchFamily="18" charset="0"/>
              </a:rPr>
              <a:t> </a:t>
            </a:r>
            <a:endParaRPr lang="tr-TR"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B1B3285F-C874-BE4C-8920-29569E82822E}"/>
              </a:ext>
            </a:extLst>
          </p:cNvPr>
          <p:cNvSpPr/>
          <p:nvPr/>
        </p:nvSpPr>
        <p:spPr>
          <a:xfrm>
            <a:off x="2368024" y="5108229"/>
            <a:ext cx="1807375" cy="923330"/>
          </a:xfrm>
          <a:prstGeom prst="rect">
            <a:avLst/>
          </a:prstGeom>
        </p:spPr>
        <p:txBody>
          <a:bodyPr wrap="square">
            <a:spAutoFit/>
          </a:bodyPr>
          <a:lstStyle/>
          <a:p>
            <a:pPr algn="ctr"/>
            <a:r>
              <a:rPr lang="en-US" dirty="0" err="1">
                <a:solidFill>
                  <a:srgbClr val="333333"/>
                </a:solidFill>
                <a:latin typeface="Times New Roman" panose="02020603050405020304" pitchFamily="18" charset="0"/>
                <a:cs typeface="Times New Roman" panose="02020603050405020304" pitchFamily="18" charset="0"/>
              </a:rPr>
              <a:t>Farklı</a:t>
            </a:r>
            <a:r>
              <a:rPr lang="en-US" dirty="0">
                <a:solidFill>
                  <a:srgbClr val="333333"/>
                </a:solidFill>
                <a:latin typeface="Times New Roman" panose="02020603050405020304" pitchFamily="18" charset="0"/>
                <a:cs typeface="Times New Roman" panose="02020603050405020304" pitchFamily="18" charset="0"/>
              </a:rPr>
              <a:t> </a:t>
            </a:r>
            <a:r>
              <a:rPr lang="en-US" dirty="0" err="1">
                <a:solidFill>
                  <a:srgbClr val="333333"/>
                </a:solidFill>
                <a:latin typeface="Times New Roman" panose="02020603050405020304" pitchFamily="18" charset="0"/>
                <a:cs typeface="Times New Roman" panose="02020603050405020304" pitchFamily="18" charset="0"/>
              </a:rPr>
              <a:t>lokasyonlarda</a:t>
            </a:r>
            <a:r>
              <a:rPr lang="en-US" dirty="0">
                <a:solidFill>
                  <a:srgbClr val="333333"/>
                </a:solidFill>
                <a:latin typeface="Times New Roman" panose="02020603050405020304" pitchFamily="18" charset="0"/>
                <a:cs typeface="Times New Roman" panose="02020603050405020304" pitchFamily="18" charset="0"/>
              </a:rPr>
              <a:t> </a:t>
            </a:r>
          </a:p>
          <a:p>
            <a:pPr algn="ctr"/>
            <a:r>
              <a:rPr lang="en-US" dirty="0" err="1">
                <a:solidFill>
                  <a:srgbClr val="333333"/>
                </a:solidFill>
                <a:latin typeface="Times New Roman" panose="02020603050405020304" pitchFamily="18" charset="0"/>
                <a:cs typeface="Times New Roman" panose="02020603050405020304" pitchFamily="18" charset="0"/>
              </a:rPr>
              <a:t>bulunan</a:t>
            </a:r>
            <a:r>
              <a:rPr lang="en-US" dirty="0">
                <a:solidFill>
                  <a:srgbClr val="333333"/>
                </a:solidFill>
                <a:latin typeface="Times New Roman" panose="02020603050405020304" pitchFamily="18" charset="0"/>
                <a:cs typeface="Times New Roman" panose="02020603050405020304" pitchFamily="18" charset="0"/>
              </a:rPr>
              <a:t> (</a:t>
            </a:r>
            <a:r>
              <a:rPr lang="en-US" dirty="0" err="1">
                <a:solidFill>
                  <a:srgbClr val="333333"/>
                </a:solidFill>
                <a:latin typeface="Times New Roman" panose="02020603050405020304" pitchFamily="18" charset="0"/>
                <a:cs typeface="Times New Roman" panose="02020603050405020304" pitchFamily="18" charset="0"/>
              </a:rPr>
              <a:t>dağıtık</a:t>
            </a:r>
            <a:r>
              <a:rPr lang="en-US" dirty="0">
                <a:solidFill>
                  <a:srgbClr val="333333"/>
                </a:solidFill>
                <a:latin typeface="Times New Roman" panose="02020603050405020304" pitchFamily="18" charset="0"/>
                <a:cs typeface="Times New Roman" panose="02020603050405020304" pitchFamily="18" charset="0"/>
              </a:rPr>
              <a:t>)</a:t>
            </a:r>
            <a:endParaRPr lang="tr-TR" dirty="0">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7FE9BAF1-12EB-7343-8C43-697FABE712E8}"/>
              </a:ext>
            </a:extLst>
          </p:cNvPr>
          <p:cNvSpPr/>
          <p:nvPr/>
        </p:nvSpPr>
        <p:spPr>
          <a:xfrm>
            <a:off x="7260463" y="5242195"/>
            <a:ext cx="4392313" cy="1477328"/>
          </a:xfrm>
          <a:prstGeom prst="rect">
            <a:avLst/>
          </a:prstGeom>
        </p:spPr>
        <p:txBody>
          <a:bodyPr wrap="square">
            <a:spAutoFit/>
          </a:bodyPr>
          <a:lstStyle/>
          <a:p>
            <a:pPr marL="285750" indent="-285750">
              <a:buFont typeface="Arial" panose="020B0604020202020204" pitchFamily="34" charset="0"/>
              <a:buChar char="•"/>
            </a:pPr>
            <a:r>
              <a:rPr lang="en-US" b="1" dirty="0">
                <a:solidFill>
                  <a:srgbClr val="333333"/>
                </a:solidFill>
                <a:latin typeface="Times New Roman" panose="02020603050405020304" pitchFamily="18" charset="0"/>
                <a:cs typeface="Times New Roman" panose="02020603050405020304" pitchFamily="18" charset="0"/>
              </a:rPr>
              <a:t>Operational  Database: </a:t>
            </a:r>
            <a:r>
              <a:rPr lang="en-US" dirty="0">
                <a:solidFill>
                  <a:srgbClr val="333333"/>
                </a:solidFill>
                <a:latin typeface="Times New Roman" panose="02020603050405020304" pitchFamily="18" charset="0"/>
                <a:cs typeface="Times New Roman" panose="02020603050405020304" pitchFamily="18" charset="0"/>
              </a:rPr>
              <a:t>Bir </a:t>
            </a:r>
            <a:r>
              <a:rPr lang="en-US" dirty="0" err="1">
                <a:solidFill>
                  <a:srgbClr val="333333"/>
                </a:solidFill>
                <a:latin typeface="Times New Roman" panose="02020603050405020304" pitchFamily="18" charset="0"/>
                <a:cs typeface="Times New Roman" panose="02020603050405020304" pitchFamily="18" charset="0"/>
              </a:rPr>
              <a:t>firmanın</a:t>
            </a:r>
            <a:r>
              <a:rPr lang="en-US" dirty="0">
                <a:solidFill>
                  <a:srgbClr val="333333"/>
                </a:solidFill>
                <a:latin typeface="Times New Roman" panose="02020603050405020304" pitchFamily="18" charset="0"/>
                <a:cs typeface="Times New Roman" panose="02020603050405020304" pitchFamily="18" charset="0"/>
              </a:rPr>
              <a:t> </a:t>
            </a:r>
            <a:r>
              <a:rPr lang="en-US" dirty="0" err="1">
                <a:solidFill>
                  <a:srgbClr val="333333"/>
                </a:solidFill>
                <a:latin typeface="Times New Roman" panose="02020603050405020304" pitchFamily="18" charset="0"/>
                <a:cs typeface="Times New Roman" panose="02020603050405020304" pitchFamily="18" charset="0"/>
              </a:rPr>
              <a:t>günlük</a:t>
            </a:r>
            <a:r>
              <a:rPr lang="en-US" dirty="0">
                <a:solidFill>
                  <a:srgbClr val="333333"/>
                </a:solidFill>
                <a:latin typeface="Times New Roman" panose="02020603050405020304" pitchFamily="18" charset="0"/>
                <a:cs typeface="Times New Roman" panose="02020603050405020304" pitchFamily="18" charset="0"/>
              </a:rPr>
              <a:t> </a:t>
            </a:r>
            <a:r>
              <a:rPr lang="en-US" dirty="0" err="1">
                <a:solidFill>
                  <a:srgbClr val="333333"/>
                </a:solidFill>
                <a:latin typeface="Times New Roman" panose="02020603050405020304" pitchFamily="18" charset="0"/>
                <a:cs typeface="Times New Roman" panose="02020603050405020304" pitchFamily="18" charset="0"/>
              </a:rPr>
              <a:t>işlemlerini</a:t>
            </a:r>
            <a:r>
              <a:rPr lang="en-US" dirty="0">
                <a:solidFill>
                  <a:srgbClr val="333333"/>
                </a:solidFill>
                <a:latin typeface="Times New Roman" panose="02020603050405020304" pitchFamily="18" charset="0"/>
                <a:cs typeface="Times New Roman" panose="02020603050405020304" pitchFamily="18" charset="0"/>
              </a:rPr>
              <a:t> </a:t>
            </a:r>
            <a:r>
              <a:rPr lang="en-US" dirty="0" err="1">
                <a:solidFill>
                  <a:srgbClr val="333333"/>
                </a:solidFill>
                <a:latin typeface="Times New Roman" panose="02020603050405020304" pitchFamily="18" charset="0"/>
                <a:cs typeface="Times New Roman" panose="02020603050405020304" pitchFamily="18" charset="0"/>
              </a:rPr>
              <a:t>kaydeder</a:t>
            </a:r>
            <a:endParaRPr lang="en-US" dirty="0">
              <a:solidFill>
                <a:srgbClr val="333333"/>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solidFill>
                  <a:srgbClr val="333333"/>
                </a:solidFill>
                <a:latin typeface="Times New Roman" panose="02020603050405020304" pitchFamily="18" charset="0"/>
                <a:cs typeface="Times New Roman" panose="02020603050405020304" pitchFamily="18" charset="0"/>
              </a:rPr>
              <a:t>Data warehouse: </a:t>
            </a:r>
            <a:r>
              <a:rPr lang="en-US" dirty="0" err="1">
                <a:solidFill>
                  <a:srgbClr val="333333"/>
                </a:solidFill>
                <a:latin typeface="Times New Roman" panose="02020603050405020304" pitchFamily="18" charset="0"/>
                <a:cs typeface="Times New Roman" panose="02020603050405020304" pitchFamily="18" charset="0"/>
              </a:rPr>
              <a:t>Önemli</a:t>
            </a:r>
            <a:r>
              <a:rPr lang="en-US" dirty="0">
                <a:solidFill>
                  <a:srgbClr val="333333"/>
                </a:solidFill>
                <a:latin typeface="Times New Roman" panose="02020603050405020304" pitchFamily="18" charset="0"/>
                <a:cs typeface="Times New Roman" panose="02020603050405020304" pitchFamily="18" charset="0"/>
              </a:rPr>
              <a:t> </a:t>
            </a:r>
            <a:r>
              <a:rPr lang="en-US" dirty="0" err="1">
                <a:solidFill>
                  <a:srgbClr val="333333"/>
                </a:solidFill>
                <a:latin typeface="Times New Roman" panose="02020603050405020304" pitchFamily="18" charset="0"/>
                <a:cs typeface="Times New Roman" panose="02020603050405020304" pitchFamily="18" charset="0"/>
              </a:rPr>
              <a:t>çıkarımlar</a:t>
            </a:r>
            <a:r>
              <a:rPr lang="en-US" dirty="0">
                <a:solidFill>
                  <a:srgbClr val="333333"/>
                </a:solidFill>
                <a:latin typeface="Times New Roman" panose="02020603050405020304" pitchFamily="18" charset="0"/>
                <a:cs typeface="Times New Roman" panose="02020603050405020304" pitchFamily="18" charset="0"/>
              </a:rPr>
              <a:t> </a:t>
            </a:r>
            <a:r>
              <a:rPr lang="en-US" dirty="0" err="1">
                <a:solidFill>
                  <a:srgbClr val="333333"/>
                </a:solidFill>
                <a:latin typeface="Times New Roman" panose="02020603050405020304" pitchFamily="18" charset="0"/>
                <a:cs typeface="Times New Roman" panose="02020603050405020304" pitchFamily="18" charset="0"/>
              </a:rPr>
              <a:t>yapmak</a:t>
            </a:r>
            <a:r>
              <a:rPr lang="en-US" dirty="0">
                <a:solidFill>
                  <a:srgbClr val="333333"/>
                </a:solidFill>
                <a:latin typeface="Times New Roman" panose="02020603050405020304" pitchFamily="18" charset="0"/>
                <a:cs typeface="Times New Roman" panose="02020603050405020304" pitchFamily="18" charset="0"/>
              </a:rPr>
              <a:t> </a:t>
            </a:r>
            <a:r>
              <a:rPr lang="en-US" dirty="0" err="1">
                <a:solidFill>
                  <a:srgbClr val="333333"/>
                </a:solidFill>
                <a:latin typeface="Times New Roman" panose="02020603050405020304" pitchFamily="18" charset="0"/>
                <a:cs typeface="Times New Roman" panose="02020603050405020304" pitchFamily="18" charset="0"/>
              </a:rPr>
              <a:t>için</a:t>
            </a:r>
            <a:r>
              <a:rPr lang="en-US" dirty="0">
                <a:solidFill>
                  <a:srgbClr val="333333"/>
                </a:solidFill>
                <a:latin typeface="Times New Roman" panose="02020603050405020304" pitchFamily="18" charset="0"/>
                <a:cs typeface="Times New Roman" panose="02020603050405020304" pitchFamily="18" charset="0"/>
              </a:rPr>
              <a:t> </a:t>
            </a:r>
            <a:r>
              <a:rPr lang="en-US" dirty="0" err="1">
                <a:solidFill>
                  <a:srgbClr val="333333"/>
                </a:solidFill>
                <a:latin typeface="Times New Roman" panose="02020603050405020304" pitchFamily="18" charset="0"/>
                <a:cs typeface="Times New Roman" panose="02020603050405020304" pitchFamily="18" charset="0"/>
              </a:rPr>
              <a:t>kullanılır</a:t>
            </a:r>
            <a:endParaRPr lang="en-US" dirty="0">
              <a:solidFill>
                <a:srgbClr val="333333"/>
              </a:solidFill>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endParaRPr lang="en-US" dirty="0">
              <a:solidFill>
                <a:srgbClr val="333333"/>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BBEE0A4-7871-AB0C-C491-8DBCDEB566F3}"/>
              </a:ext>
            </a:extLst>
          </p:cNvPr>
          <p:cNvSpPr>
            <a:spLocks noGrp="1"/>
          </p:cNvSpPr>
          <p:nvPr>
            <p:ph type="sldNum" sz="quarter" idx="12"/>
          </p:nvPr>
        </p:nvSpPr>
        <p:spPr/>
        <p:txBody>
          <a:bodyPr/>
          <a:lstStyle/>
          <a:p>
            <a:fld id="{6D22F896-40B5-4ADD-8801-0D06FADFA095}" type="slidenum">
              <a:rPr lang="en-US" smtClean="0">
                <a:latin typeface="Times New Roman" panose="02020603050405020304" pitchFamily="18" charset="0"/>
                <a:cs typeface="Times New Roman" panose="02020603050405020304" pitchFamily="18" charset="0"/>
              </a:rPr>
              <a:pPr/>
              <a:t>5</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3446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77F3367-B738-7C45-831A-229D4A97E322}"/>
              </a:ext>
            </a:extLst>
          </p:cNvPr>
          <p:cNvSpPr txBox="1">
            <a:spLocks/>
          </p:cNvSpPr>
          <p:nvPr/>
        </p:nvSpPr>
        <p:spPr>
          <a:xfrm>
            <a:off x="237067" y="40438"/>
            <a:ext cx="10784877" cy="541866"/>
          </a:xfrm>
          <a:prstGeom prst="rect">
            <a:avLst/>
          </a:prstGeom>
          <a:solidFill>
            <a:schemeClr val="bg1"/>
          </a:solidFill>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spcAft>
                <a:spcPts val="600"/>
              </a:spcAft>
            </a:pP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Veritabanı </a:t>
            </a:r>
            <a:r>
              <a:rPr lang="en-US" sz="2800" b="1" kern="1200" cap="none" dirty="0" err="1">
                <a:latin typeface="Times New Roman" panose="02020603050405020304" pitchFamily="18" charset="0"/>
                <a:ea typeface="Noteworthy Light" panose="02000400000000000000" pitchFamily="2" charset="77"/>
                <a:cs typeface="Times New Roman" panose="02020603050405020304" pitchFamily="18" charset="0"/>
              </a:rPr>
              <a:t>Yönetim</a:t>
            </a: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b="1" kern="1200" cap="none" dirty="0" err="1">
                <a:latin typeface="Times New Roman" panose="02020603050405020304" pitchFamily="18" charset="0"/>
                <a:ea typeface="Noteworthy Light" panose="02000400000000000000" pitchFamily="2" charset="77"/>
                <a:cs typeface="Times New Roman" panose="02020603050405020304" pitchFamily="18" charset="0"/>
              </a:rPr>
              <a:t>Sistemleri</a:t>
            </a: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 Veri </a:t>
            </a:r>
            <a:r>
              <a:rPr lang="en-US" sz="2800" b="1" kern="1200" cap="none" dirty="0" err="1">
                <a:latin typeface="Times New Roman" panose="02020603050405020304" pitchFamily="18" charset="0"/>
                <a:ea typeface="Noteworthy Light" panose="02000400000000000000" pitchFamily="2" charset="77"/>
                <a:cs typeface="Times New Roman" panose="02020603050405020304" pitchFamily="18" charset="0"/>
              </a:rPr>
              <a:t>Modeli</a:t>
            </a: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b="1" kern="1200" cap="none" dirty="0" err="1">
                <a:latin typeface="Times New Roman" panose="02020603050405020304" pitchFamily="18" charset="0"/>
                <a:ea typeface="Noteworthy Light" panose="02000400000000000000" pitchFamily="2" charset="77"/>
                <a:cs typeface="Times New Roman" panose="02020603050405020304" pitchFamily="18" charset="0"/>
              </a:rPr>
              <a:t>Ağ</a:t>
            </a: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b="1" kern="1200" cap="none" dirty="0" err="1">
                <a:latin typeface="Times New Roman" panose="02020603050405020304" pitchFamily="18" charset="0"/>
                <a:ea typeface="Noteworthy Light" panose="02000400000000000000" pitchFamily="2" charset="77"/>
                <a:cs typeface="Times New Roman" panose="02020603050405020304" pitchFamily="18" charset="0"/>
              </a:rPr>
              <a:t>Modeli</a:t>
            </a: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   </a:t>
            </a:r>
          </a:p>
        </p:txBody>
      </p:sp>
      <p:cxnSp>
        <p:nvCxnSpPr>
          <p:cNvPr id="9" name="Straight Connector 8">
            <a:extLst>
              <a:ext uri="{FF2B5EF4-FFF2-40B4-BE49-F238E27FC236}">
                <a16:creationId xmlns:a16="http://schemas.microsoft.com/office/drawing/2014/main" id="{6729C6E1-2D04-A642-8A8B-CD2B0142FEE1}"/>
              </a:ext>
            </a:extLst>
          </p:cNvPr>
          <p:cNvCxnSpPr>
            <a:cxnSpLocks/>
          </p:cNvCxnSpPr>
          <p:nvPr/>
        </p:nvCxnSpPr>
        <p:spPr>
          <a:xfrm>
            <a:off x="290521" y="486770"/>
            <a:ext cx="11786491" cy="0"/>
          </a:xfrm>
          <a:prstGeom prst="line">
            <a:avLst/>
          </a:prstGeom>
          <a:ln w="222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CDE5CBD4-30B9-1243-B53E-0CF4D105B519}"/>
              </a:ext>
            </a:extLst>
          </p:cNvPr>
          <p:cNvSpPr>
            <a:spLocks noGrp="1"/>
          </p:cNvSpPr>
          <p:nvPr>
            <p:ph idx="1"/>
          </p:nvPr>
        </p:nvSpPr>
        <p:spPr>
          <a:xfrm>
            <a:off x="219305" y="833131"/>
            <a:ext cx="10820400" cy="2168348"/>
          </a:xfrm>
        </p:spPr>
        <p:txBody>
          <a:bodyPr vert="horz" lIns="91440" tIns="45720" rIns="91440" bIns="45720" rtlCol="0">
            <a:normAutofit/>
          </a:bodyPr>
          <a:lstStyle/>
          <a:p>
            <a:pPr marL="0" indent="0">
              <a:lnSpc>
                <a:spcPct val="150000"/>
              </a:lnSpc>
              <a:spcBef>
                <a:spcPts val="0"/>
              </a:spcBef>
              <a:buNone/>
            </a:pPr>
            <a:r>
              <a:rPr lang="tr-TR" b="1" dirty="0">
                <a:latin typeface="Times New Roman" panose="02020603050405020304" pitchFamily="18" charset="0"/>
                <a:ea typeface="Noteworthy Light" panose="02000400000000000000" pitchFamily="2" charset="77"/>
                <a:cs typeface="Times New Roman" panose="02020603050405020304" pitchFamily="18" charset="0"/>
              </a:rPr>
              <a:t>A</a:t>
            </a:r>
            <a:r>
              <a:rPr lang="en-US" b="1" dirty="0" err="1">
                <a:latin typeface="Times New Roman" panose="02020603050405020304" pitchFamily="18" charset="0"/>
                <a:ea typeface="Noteworthy Light" panose="02000400000000000000" pitchFamily="2" charset="77"/>
                <a:cs typeface="Times New Roman" panose="02020603050405020304" pitchFamily="18" charset="0"/>
              </a:rPr>
              <a:t>ğ</a:t>
            </a:r>
            <a:r>
              <a:rPr lang="tr-TR" b="1" dirty="0">
                <a:latin typeface="Times New Roman" panose="02020603050405020304" pitchFamily="18" charset="0"/>
                <a:ea typeface="Noteworthy Light" panose="02000400000000000000" pitchFamily="2" charset="77"/>
                <a:cs typeface="Times New Roman" panose="02020603050405020304" pitchFamily="18" charset="0"/>
              </a:rPr>
              <a:t> modeli </a:t>
            </a:r>
            <a:r>
              <a:rPr lang="tr-TR" dirty="0">
                <a:latin typeface="Times New Roman" panose="02020603050405020304" pitchFamily="18" charset="0"/>
                <a:ea typeface="Noteworthy Light" panose="02000400000000000000" pitchFamily="2" charset="77"/>
                <a:cs typeface="Times New Roman" panose="02020603050405020304" pitchFamily="18" charset="0"/>
              </a:rPr>
              <a:t>(the network model) </a:t>
            </a:r>
          </a:p>
          <a:p>
            <a:pPr lvl="1">
              <a:lnSpc>
                <a:spcPct val="150000"/>
              </a:lnSpc>
              <a:spcBef>
                <a:spcPts val="0"/>
              </a:spcBef>
              <a:buFont typeface="Wingdings" pitchFamily="2" charset="2"/>
              <a:buChar char="§"/>
            </a:pPr>
            <a:r>
              <a:rPr lang="tr-TR" sz="2800" dirty="0">
                <a:latin typeface="Times New Roman" panose="02020603050405020304" pitchFamily="18" charset="0"/>
                <a:ea typeface="Noteworthy Light" panose="02000400000000000000" pitchFamily="2" charset="77"/>
                <a:cs typeface="Times New Roman" panose="02020603050405020304" pitchFamily="18" charset="0"/>
              </a:rPr>
              <a:t> IDS  ve IDMS  tarafından kullanılmaktadır.</a:t>
            </a:r>
          </a:p>
          <a:p>
            <a:pPr lvl="1">
              <a:lnSpc>
                <a:spcPct val="150000"/>
              </a:lnSpc>
              <a:spcBef>
                <a:spcPts val="0"/>
              </a:spcBef>
              <a:buFont typeface="Wingdings" pitchFamily="2" charset="2"/>
              <a:buChar char="§"/>
            </a:pPr>
            <a:r>
              <a:rPr lang="tr-TR" sz="2800" dirty="0">
                <a:latin typeface="Times New Roman" panose="02020603050405020304" pitchFamily="18" charset="0"/>
                <a:ea typeface="Noteworthy Light" panose="02000400000000000000" pitchFamily="2" charset="77"/>
                <a:cs typeface="Times New Roman" panose="02020603050405020304" pitchFamily="18" charset="0"/>
              </a:rPr>
              <a:t> </a:t>
            </a:r>
            <a:r>
              <a:rPr lang="tr-TR" sz="2800" dirty="0" err="1">
                <a:latin typeface="Times New Roman" panose="02020603050405020304" pitchFamily="18" charset="0"/>
                <a:ea typeface="Noteworthy Light" panose="02000400000000000000" pitchFamily="2" charset="77"/>
                <a:cs typeface="Times New Roman" panose="02020603050405020304" pitchFamily="18" charset="0"/>
              </a:rPr>
              <a:t>many</a:t>
            </a:r>
            <a:r>
              <a:rPr lang="tr-TR" sz="2800" dirty="0">
                <a:latin typeface="Times New Roman" panose="02020603050405020304" pitchFamily="18" charset="0"/>
                <a:ea typeface="Noteworthy Light" panose="02000400000000000000" pitchFamily="2" charset="77"/>
                <a:cs typeface="Times New Roman" panose="02020603050405020304" pitchFamily="18" charset="0"/>
              </a:rPr>
              <a:t>- </a:t>
            </a:r>
            <a:r>
              <a:rPr lang="tr-TR" sz="2800" dirty="0" err="1">
                <a:latin typeface="Times New Roman" panose="02020603050405020304" pitchFamily="18" charset="0"/>
                <a:ea typeface="Noteworthy Light" panose="02000400000000000000" pitchFamily="2" charset="77"/>
                <a:cs typeface="Times New Roman" panose="02020603050405020304" pitchFamily="18" charset="0"/>
              </a:rPr>
              <a:t>to-many</a:t>
            </a:r>
            <a:r>
              <a:rPr lang="tr-TR" sz="2800" dirty="0">
                <a:latin typeface="Times New Roman" panose="02020603050405020304" pitchFamily="18" charset="0"/>
                <a:ea typeface="Noteworthy Light" panose="02000400000000000000" pitchFamily="2" charset="77"/>
                <a:cs typeface="Times New Roman" panose="02020603050405020304" pitchFamily="18" charset="0"/>
              </a:rPr>
              <a:t>  ilişkisi bulunur</a:t>
            </a:r>
            <a:endParaRPr lang="en-US" sz="2800" dirty="0">
              <a:latin typeface="Times New Roman" panose="02020603050405020304" pitchFamily="18" charset="0"/>
              <a:ea typeface="Noteworthy Light" panose="02000400000000000000" pitchFamily="2" charset="77"/>
              <a:cs typeface="Times New Roman" panose="02020603050405020304" pitchFamily="18" charset="0"/>
            </a:endParaRPr>
          </a:p>
          <a:p>
            <a:pPr>
              <a:lnSpc>
                <a:spcPct val="150000"/>
              </a:lnSpc>
              <a:spcBef>
                <a:spcPts val="0"/>
              </a:spcBef>
            </a:pPr>
            <a:endParaRPr lang="tr-TR" dirty="0">
              <a:latin typeface="Times New Roman" panose="02020603050405020304" pitchFamily="18" charset="0"/>
              <a:ea typeface="Noteworthy Light" panose="02000400000000000000" pitchFamily="2" charset="77"/>
              <a:cs typeface="Times New Roman" panose="02020603050405020304" pitchFamily="18" charset="0"/>
            </a:endParaRPr>
          </a:p>
          <a:p>
            <a:pPr marL="0" indent="0">
              <a:lnSpc>
                <a:spcPct val="150000"/>
              </a:lnSpc>
              <a:spcBef>
                <a:spcPts val="0"/>
              </a:spcBef>
              <a:buNone/>
            </a:pPr>
            <a:endParaRPr lang="en-US" dirty="0">
              <a:latin typeface="Times New Roman" panose="02020603050405020304" pitchFamily="18" charset="0"/>
              <a:ea typeface="Noteworthy Light" panose="02000400000000000000" pitchFamily="2" charset="77"/>
              <a:cs typeface="Times New Roman" panose="02020603050405020304" pitchFamily="18" charset="0"/>
            </a:endParaRPr>
          </a:p>
          <a:p>
            <a:pPr lvl="1"/>
            <a:endParaRPr lang="en-US" sz="2800" dirty="0">
              <a:latin typeface="Times New Roman" panose="02020603050405020304" pitchFamily="18" charset="0"/>
              <a:ea typeface="Noteworthy Light" panose="02000400000000000000" pitchFamily="2" charset="77"/>
              <a:cs typeface="Times New Roman" panose="02020603050405020304" pitchFamily="18" charset="0"/>
            </a:endParaRPr>
          </a:p>
        </p:txBody>
      </p:sp>
      <p:pic>
        <p:nvPicPr>
          <p:cNvPr id="2" name="Picture 1">
            <a:extLst>
              <a:ext uri="{FF2B5EF4-FFF2-40B4-BE49-F238E27FC236}">
                <a16:creationId xmlns:a16="http://schemas.microsoft.com/office/drawing/2014/main" id="{1A22CF5F-6B23-3344-B7BC-3433AE165EAB}"/>
              </a:ext>
            </a:extLst>
          </p:cNvPr>
          <p:cNvPicPr>
            <a:picLocks noChangeAspect="1"/>
          </p:cNvPicPr>
          <p:nvPr/>
        </p:nvPicPr>
        <p:blipFill>
          <a:blip r:embed="rId2"/>
          <a:stretch>
            <a:fillRect/>
          </a:stretch>
        </p:blipFill>
        <p:spPr>
          <a:xfrm>
            <a:off x="1657350" y="2880125"/>
            <a:ext cx="8324850" cy="3716618"/>
          </a:xfrm>
          <a:prstGeom prst="rect">
            <a:avLst/>
          </a:prstGeom>
        </p:spPr>
      </p:pic>
      <p:sp>
        <p:nvSpPr>
          <p:cNvPr id="4" name="Slide Number Placeholder 3">
            <a:extLst>
              <a:ext uri="{FF2B5EF4-FFF2-40B4-BE49-F238E27FC236}">
                <a16:creationId xmlns:a16="http://schemas.microsoft.com/office/drawing/2014/main" id="{6621F3AF-FE0F-BEDD-6BCF-FB738F2A7257}"/>
              </a:ext>
            </a:extLst>
          </p:cNvPr>
          <p:cNvSpPr>
            <a:spLocks noGrp="1"/>
          </p:cNvSpPr>
          <p:nvPr>
            <p:ph type="sldNum" sz="quarter" idx="12"/>
          </p:nvPr>
        </p:nvSpPr>
        <p:spPr/>
        <p:txBody>
          <a:bodyPr/>
          <a:lstStyle/>
          <a:p>
            <a:fld id="{6D22F896-40B5-4ADD-8801-0D06FADFA095}" type="slidenum">
              <a:rPr lang="en-US" smtClean="0">
                <a:latin typeface="Times New Roman" panose="02020603050405020304" pitchFamily="18" charset="0"/>
                <a:cs typeface="Times New Roman" panose="02020603050405020304" pitchFamily="18" charset="0"/>
              </a:rPr>
              <a:pPr/>
              <a:t>6</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1038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77F3367-B738-7C45-831A-229D4A97E322}"/>
              </a:ext>
            </a:extLst>
          </p:cNvPr>
          <p:cNvSpPr txBox="1">
            <a:spLocks/>
          </p:cNvSpPr>
          <p:nvPr/>
        </p:nvSpPr>
        <p:spPr>
          <a:xfrm>
            <a:off x="237067" y="40438"/>
            <a:ext cx="10784877" cy="541866"/>
          </a:xfrm>
          <a:prstGeom prst="rect">
            <a:avLst/>
          </a:prstGeom>
          <a:solidFill>
            <a:schemeClr val="bg1"/>
          </a:solidFill>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spcAft>
                <a:spcPts val="600"/>
              </a:spcAft>
            </a:pP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Veritabanı </a:t>
            </a:r>
            <a:r>
              <a:rPr lang="en-US" sz="2800" b="1" kern="1200" cap="none" dirty="0" err="1">
                <a:latin typeface="Times New Roman" panose="02020603050405020304" pitchFamily="18" charset="0"/>
                <a:ea typeface="Noteworthy Light" panose="02000400000000000000" pitchFamily="2" charset="77"/>
                <a:cs typeface="Times New Roman" panose="02020603050405020304" pitchFamily="18" charset="0"/>
              </a:rPr>
              <a:t>Yönetim</a:t>
            </a: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b="1" kern="1200" cap="none" dirty="0" err="1">
                <a:latin typeface="Times New Roman" panose="02020603050405020304" pitchFamily="18" charset="0"/>
                <a:ea typeface="Noteworthy Light" panose="02000400000000000000" pitchFamily="2" charset="77"/>
                <a:cs typeface="Times New Roman" panose="02020603050405020304" pitchFamily="18" charset="0"/>
              </a:rPr>
              <a:t>Sistemleri</a:t>
            </a: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 IDS</a:t>
            </a:r>
          </a:p>
        </p:txBody>
      </p:sp>
      <p:cxnSp>
        <p:nvCxnSpPr>
          <p:cNvPr id="9" name="Straight Connector 8">
            <a:extLst>
              <a:ext uri="{FF2B5EF4-FFF2-40B4-BE49-F238E27FC236}">
                <a16:creationId xmlns:a16="http://schemas.microsoft.com/office/drawing/2014/main" id="{6729C6E1-2D04-A642-8A8B-CD2B0142FEE1}"/>
              </a:ext>
            </a:extLst>
          </p:cNvPr>
          <p:cNvCxnSpPr>
            <a:cxnSpLocks/>
          </p:cNvCxnSpPr>
          <p:nvPr/>
        </p:nvCxnSpPr>
        <p:spPr>
          <a:xfrm>
            <a:off x="290521" y="486770"/>
            <a:ext cx="11786491" cy="0"/>
          </a:xfrm>
          <a:prstGeom prst="line">
            <a:avLst/>
          </a:prstGeom>
          <a:ln w="222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F22C4E15-58BF-8A46-8DFB-98CC45D88C58}"/>
              </a:ext>
            </a:extLst>
          </p:cNvPr>
          <p:cNvSpPr>
            <a:spLocks noGrp="1"/>
          </p:cNvSpPr>
          <p:nvPr>
            <p:ph idx="1"/>
          </p:nvPr>
        </p:nvSpPr>
        <p:spPr>
          <a:xfrm>
            <a:off x="533266" y="691357"/>
            <a:ext cx="7091986" cy="5031659"/>
          </a:xfrm>
        </p:spPr>
        <p:txBody>
          <a:bodyPr vert="horz" lIns="91440" tIns="45720" rIns="91440" bIns="45720" rtlCol="0">
            <a:noAutofit/>
          </a:bodyPr>
          <a:lstStyle/>
          <a:p>
            <a:pPr marL="0" indent="0">
              <a:lnSpc>
                <a:spcPct val="150000"/>
              </a:lnSpc>
              <a:spcBef>
                <a:spcPts val="0"/>
              </a:spcBef>
              <a:buNone/>
            </a:pPr>
            <a:r>
              <a:rPr lang="en-US" b="1" dirty="0">
                <a:latin typeface="Times New Roman" panose="02020603050405020304" pitchFamily="18" charset="0"/>
                <a:ea typeface="Noteworthy Light" panose="02000400000000000000" pitchFamily="2" charset="77"/>
                <a:cs typeface="Times New Roman" panose="02020603050405020304" pitchFamily="18" charset="0"/>
              </a:rPr>
              <a:t>IDS (Integrated Data Store)</a:t>
            </a:r>
          </a:p>
          <a:p>
            <a:pPr>
              <a:lnSpc>
                <a:spcPct val="150000"/>
              </a:lnSpc>
              <a:spcBef>
                <a:spcPts val="0"/>
              </a:spcBef>
              <a:buFont typeface="Wingdings" pitchFamily="2" charset="2"/>
              <a:buChar char="§"/>
            </a:pPr>
            <a:r>
              <a:rPr lang="en-US" b="1" dirty="0">
                <a:latin typeface="Times New Roman" panose="02020603050405020304" pitchFamily="18" charset="0"/>
                <a:ea typeface="Noteworthy Light" panose="02000400000000000000" pitchFamily="2" charset="77"/>
                <a:cs typeface="Times New Roman" panose="02020603050405020304" pitchFamily="18" charset="0"/>
              </a:rPr>
              <a:t> </a:t>
            </a:r>
            <a:r>
              <a:rPr lang="en-US" dirty="0">
                <a:latin typeface="Times New Roman" panose="02020603050405020304" pitchFamily="18" charset="0"/>
                <a:ea typeface="Noteworthy Light" panose="02000400000000000000" pitchFamily="2" charset="77"/>
                <a:cs typeface="Times New Roman" panose="02020603050405020304" pitchFamily="18" charset="0"/>
              </a:rPr>
              <a:t>İlk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genel</a:t>
            </a:r>
            <a:r>
              <a:rPr lang="en-US" dirty="0">
                <a:latin typeface="Times New Roman" panose="02020603050405020304" pitchFamily="18" charset="0"/>
                <a:ea typeface="Noteworthy Light" panose="02000400000000000000" pitchFamily="2" charset="77"/>
                <a:cs typeface="Times New Roman" panose="02020603050405020304" pitchFamily="18" charset="0"/>
              </a:rPr>
              <a:t>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amaçlı</a:t>
            </a:r>
            <a:r>
              <a:rPr lang="en-US" dirty="0">
                <a:latin typeface="Times New Roman" panose="02020603050405020304" pitchFamily="18" charset="0"/>
                <a:ea typeface="Noteworthy Light" panose="02000400000000000000" pitchFamily="2" charset="77"/>
                <a:cs typeface="Times New Roman" panose="02020603050405020304" pitchFamily="18" charset="0"/>
              </a:rPr>
              <a:t> VTYS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sistemi</a:t>
            </a:r>
            <a:r>
              <a:rPr lang="en-US" dirty="0">
                <a:latin typeface="Times New Roman" panose="02020603050405020304" pitchFamily="18" charset="0"/>
                <a:ea typeface="Noteworthy Light" panose="02000400000000000000" pitchFamily="2" charset="77"/>
                <a:cs typeface="Times New Roman" panose="02020603050405020304" pitchFamily="18" charset="0"/>
              </a:rPr>
              <a:t> (1960-1964)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ağ</a:t>
            </a:r>
            <a:r>
              <a:rPr lang="en-US" dirty="0">
                <a:latin typeface="Times New Roman" panose="02020603050405020304" pitchFamily="18" charset="0"/>
                <a:ea typeface="Noteworthy Light" panose="02000400000000000000" pitchFamily="2" charset="77"/>
                <a:cs typeface="Times New Roman" panose="02020603050405020304" pitchFamily="18" charset="0"/>
              </a:rPr>
              <a:t>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modelini</a:t>
            </a:r>
            <a:r>
              <a:rPr lang="en-US" dirty="0">
                <a:latin typeface="Times New Roman" panose="02020603050405020304" pitchFamily="18" charset="0"/>
                <a:ea typeface="Noteworthy Light" panose="02000400000000000000" pitchFamily="2" charset="77"/>
                <a:cs typeface="Times New Roman" panose="02020603050405020304" pitchFamily="18" charset="0"/>
              </a:rPr>
              <a:t>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kullanmaktadır</a:t>
            </a:r>
            <a:r>
              <a:rPr lang="en-US" dirty="0">
                <a:latin typeface="Times New Roman" panose="02020603050405020304" pitchFamily="18" charset="0"/>
                <a:ea typeface="Noteworthy Light" panose="02000400000000000000" pitchFamily="2" charset="77"/>
                <a:cs typeface="Times New Roman" panose="02020603050405020304" pitchFamily="18" charset="0"/>
              </a:rPr>
              <a:t>.</a:t>
            </a:r>
          </a:p>
          <a:p>
            <a:pPr>
              <a:lnSpc>
                <a:spcPct val="150000"/>
              </a:lnSpc>
              <a:spcBef>
                <a:spcPts val="0"/>
              </a:spcBef>
              <a:buFont typeface="Wingdings" pitchFamily="2" charset="2"/>
              <a:buChar char="§"/>
            </a:pPr>
            <a:r>
              <a:rPr lang="en-US" dirty="0">
                <a:latin typeface="Times New Roman" panose="02020603050405020304" pitchFamily="18" charset="0"/>
                <a:ea typeface="Noteworthy Light" panose="02000400000000000000" pitchFamily="2" charset="77"/>
                <a:cs typeface="Times New Roman" panose="02020603050405020304" pitchFamily="18" charset="0"/>
              </a:rPr>
              <a:t>Charles Bachman tarafından General Electric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için</a:t>
            </a:r>
            <a:r>
              <a:rPr lang="en-US" dirty="0">
                <a:latin typeface="Times New Roman" panose="02020603050405020304" pitchFamily="18" charset="0"/>
                <a:ea typeface="Noteworthy Light" panose="02000400000000000000" pitchFamily="2" charset="77"/>
                <a:cs typeface="Times New Roman" panose="02020603050405020304" pitchFamily="18" charset="0"/>
              </a:rPr>
              <a:t>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geliştirilmiştir</a:t>
            </a:r>
            <a:r>
              <a:rPr lang="en-US" dirty="0">
                <a:latin typeface="Times New Roman" panose="02020603050405020304" pitchFamily="18" charset="0"/>
                <a:ea typeface="Noteworthy Light" panose="02000400000000000000" pitchFamily="2" charset="77"/>
                <a:cs typeface="Times New Roman" panose="02020603050405020304" pitchFamily="18" charset="0"/>
              </a:rPr>
              <a:t>.</a:t>
            </a:r>
          </a:p>
          <a:p>
            <a:pPr>
              <a:lnSpc>
                <a:spcPct val="150000"/>
              </a:lnSpc>
              <a:spcBef>
                <a:spcPts val="0"/>
              </a:spcBef>
              <a:buFont typeface="Wingdings" pitchFamily="2" charset="2"/>
              <a:buChar char="§"/>
            </a:pPr>
            <a:r>
              <a:rPr lang="en-US" dirty="0">
                <a:latin typeface="Times New Roman" panose="02020603050405020304" pitchFamily="18" charset="0"/>
                <a:ea typeface="Noteworthy Light" panose="02000400000000000000" pitchFamily="2" charset="77"/>
                <a:cs typeface="Times New Roman" panose="02020603050405020304" pitchFamily="18" charset="0"/>
              </a:rPr>
              <a:t>Bachman IDS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ile</a:t>
            </a:r>
            <a:r>
              <a:rPr lang="en-US" dirty="0">
                <a:latin typeface="Times New Roman" panose="02020603050405020304" pitchFamily="18" charset="0"/>
                <a:ea typeface="Noteworthy Light" panose="02000400000000000000" pitchFamily="2" charset="77"/>
                <a:cs typeface="Times New Roman" panose="02020603050405020304" pitchFamily="18" charset="0"/>
              </a:rPr>
              <a:t> 1973 de ACM Turing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ödülünü</a:t>
            </a:r>
            <a:r>
              <a:rPr lang="en-US" dirty="0">
                <a:latin typeface="Times New Roman" panose="02020603050405020304" pitchFamily="18" charset="0"/>
                <a:ea typeface="Noteworthy Light" panose="02000400000000000000" pitchFamily="2" charset="77"/>
                <a:cs typeface="Times New Roman" panose="02020603050405020304" pitchFamily="18" charset="0"/>
              </a:rPr>
              <a:t>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almaya</a:t>
            </a:r>
            <a:r>
              <a:rPr lang="en-US" dirty="0">
                <a:latin typeface="Times New Roman" panose="02020603050405020304" pitchFamily="18" charset="0"/>
                <a:ea typeface="Noteworthy Light" panose="02000400000000000000" pitchFamily="2" charset="77"/>
                <a:cs typeface="Times New Roman" panose="02020603050405020304" pitchFamily="18" charset="0"/>
              </a:rPr>
              <a:t>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hak</a:t>
            </a:r>
            <a:r>
              <a:rPr lang="en-US" dirty="0">
                <a:latin typeface="Times New Roman" panose="02020603050405020304" pitchFamily="18" charset="0"/>
                <a:ea typeface="Noteworthy Light" panose="02000400000000000000" pitchFamily="2" charset="77"/>
                <a:cs typeface="Times New Roman" panose="02020603050405020304" pitchFamily="18" charset="0"/>
              </a:rPr>
              <a:t> </a:t>
            </a:r>
            <a:r>
              <a:rPr lang="en-US" dirty="0" err="1">
                <a:latin typeface="Times New Roman" panose="02020603050405020304" pitchFamily="18" charset="0"/>
                <a:ea typeface="Noteworthy Light" panose="02000400000000000000" pitchFamily="2" charset="77"/>
                <a:cs typeface="Times New Roman" panose="02020603050405020304" pitchFamily="18" charset="0"/>
              </a:rPr>
              <a:t>kazanmıştır</a:t>
            </a:r>
            <a:r>
              <a:rPr lang="en-US" dirty="0">
                <a:latin typeface="Times New Roman" panose="02020603050405020304" pitchFamily="18" charset="0"/>
                <a:ea typeface="Noteworthy Light" panose="02000400000000000000" pitchFamily="2" charset="77"/>
                <a:cs typeface="Times New Roman" panose="02020603050405020304" pitchFamily="18" charset="0"/>
              </a:rPr>
              <a:t>. </a:t>
            </a:r>
          </a:p>
        </p:txBody>
      </p:sp>
      <p:pic>
        <p:nvPicPr>
          <p:cNvPr id="11" name="Picture 10">
            <a:extLst>
              <a:ext uri="{FF2B5EF4-FFF2-40B4-BE49-F238E27FC236}">
                <a16:creationId xmlns:a16="http://schemas.microsoft.com/office/drawing/2014/main" id="{9EC14EF4-D6DE-794F-86CA-8D0300C83132}"/>
              </a:ext>
            </a:extLst>
          </p:cNvPr>
          <p:cNvPicPr>
            <a:picLocks noChangeAspect="1"/>
          </p:cNvPicPr>
          <p:nvPr/>
        </p:nvPicPr>
        <p:blipFill>
          <a:blip r:embed="rId2"/>
          <a:stretch>
            <a:fillRect/>
          </a:stretch>
        </p:blipFill>
        <p:spPr>
          <a:xfrm>
            <a:off x="8680679" y="1656419"/>
            <a:ext cx="2603041" cy="3091069"/>
          </a:xfrm>
          <a:prstGeom prst="rect">
            <a:avLst/>
          </a:prstGeom>
        </p:spPr>
      </p:pic>
      <p:sp>
        <p:nvSpPr>
          <p:cNvPr id="3" name="Slide Number Placeholder 2">
            <a:extLst>
              <a:ext uri="{FF2B5EF4-FFF2-40B4-BE49-F238E27FC236}">
                <a16:creationId xmlns:a16="http://schemas.microsoft.com/office/drawing/2014/main" id="{0DF0B807-59D4-698C-0274-FE1C5A02494A}"/>
              </a:ext>
            </a:extLst>
          </p:cNvPr>
          <p:cNvSpPr>
            <a:spLocks noGrp="1"/>
          </p:cNvSpPr>
          <p:nvPr>
            <p:ph type="sldNum" sz="quarter" idx="12"/>
          </p:nvPr>
        </p:nvSpPr>
        <p:spPr/>
        <p:txBody>
          <a:bodyPr/>
          <a:lstStyle/>
          <a:p>
            <a:fld id="{6D22F896-40B5-4ADD-8801-0D06FADFA095}" type="slidenum">
              <a:rPr lang="en-US" smtClean="0">
                <a:latin typeface="Times New Roman" panose="02020603050405020304" pitchFamily="18" charset="0"/>
                <a:cs typeface="Times New Roman" panose="02020603050405020304" pitchFamily="18" charset="0"/>
              </a:rPr>
              <a:pPr/>
              <a:t>7</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5181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77F3367-B738-7C45-831A-229D4A97E322}"/>
              </a:ext>
            </a:extLst>
          </p:cNvPr>
          <p:cNvSpPr txBox="1">
            <a:spLocks/>
          </p:cNvSpPr>
          <p:nvPr/>
        </p:nvSpPr>
        <p:spPr>
          <a:xfrm>
            <a:off x="237067" y="40438"/>
            <a:ext cx="10784877" cy="541866"/>
          </a:xfrm>
          <a:prstGeom prst="rect">
            <a:avLst/>
          </a:prstGeom>
          <a:solidFill>
            <a:schemeClr val="bg1"/>
          </a:solidFill>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spcAft>
                <a:spcPts val="600"/>
              </a:spcAft>
            </a:pP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Veritabanı </a:t>
            </a:r>
            <a:r>
              <a:rPr lang="en-US" sz="2800" b="1" kern="1200" cap="none" dirty="0" err="1">
                <a:latin typeface="Times New Roman" panose="02020603050405020304" pitchFamily="18" charset="0"/>
                <a:ea typeface="Noteworthy Light" panose="02000400000000000000" pitchFamily="2" charset="77"/>
                <a:cs typeface="Times New Roman" panose="02020603050405020304" pitchFamily="18" charset="0"/>
              </a:rPr>
              <a:t>Yönetim</a:t>
            </a: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b="1" kern="1200" cap="none" dirty="0" err="1">
                <a:latin typeface="Times New Roman" panose="02020603050405020304" pitchFamily="18" charset="0"/>
                <a:ea typeface="Noteworthy Light" panose="02000400000000000000" pitchFamily="2" charset="77"/>
                <a:cs typeface="Times New Roman" panose="02020603050405020304" pitchFamily="18" charset="0"/>
              </a:rPr>
              <a:t>Sistemleri</a:t>
            </a: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 SABRE</a:t>
            </a:r>
          </a:p>
        </p:txBody>
      </p:sp>
      <p:cxnSp>
        <p:nvCxnSpPr>
          <p:cNvPr id="9" name="Straight Connector 8">
            <a:extLst>
              <a:ext uri="{FF2B5EF4-FFF2-40B4-BE49-F238E27FC236}">
                <a16:creationId xmlns:a16="http://schemas.microsoft.com/office/drawing/2014/main" id="{6729C6E1-2D04-A642-8A8B-CD2B0142FEE1}"/>
              </a:ext>
            </a:extLst>
          </p:cNvPr>
          <p:cNvCxnSpPr>
            <a:cxnSpLocks/>
          </p:cNvCxnSpPr>
          <p:nvPr/>
        </p:nvCxnSpPr>
        <p:spPr>
          <a:xfrm>
            <a:off x="290521" y="486770"/>
            <a:ext cx="11786491" cy="0"/>
          </a:xfrm>
          <a:prstGeom prst="line">
            <a:avLst/>
          </a:prstGeom>
          <a:ln w="222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DEBDDB0E-FF0B-3B48-A1FF-647638A8B711}"/>
              </a:ext>
            </a:extLst>
          </p:cNvPr>
          <p:cNvSpPr>
            <a:spLocks noGrp="1"/>
          </p:cNvSpPr>
          <p:nvPr>
            <p:ph idx="1"/>
          </p:nvPr>
        </p:nvSpPr>
        <p:spPr>
          <a:xfrm>
            <a:off x="237067" y="1205441"/>
            <a:ext cx="11676532" cy="4933889"/>
          </a:xfrm>
        </p:spPr>
        <p:txBody>
          <a:bodyPr vert="horz" lIns="91440" tIns="45720" rIns="91440" bIns="45720" rtlCol="0">
            <a:noAutofit/>
          </a:bodyPr>
          <a:lstStyle/>
          <a:p>
            <a:pPr marL="0" indent="0">
              <a:lnSpc>
                <a:spcPct val="150000"/>
              </a:lnSpc>
              <a:spcBef>
                <a:spcPts val="0"/>
              </a:spcBef>
              <a:buNone/>
            </a:pPr>
            <a:r>
              <a:rPr lang="en-US" b="1" dirty="0">
                <a:latin typeface="Times New Roman" panose="02020603050405020304" pitchFamily="18" charset="0"/>
                <a:ea typeface="Noteworthy Light" panose="02000400000000000000" pitchFamily="2" charset="77"/>
                <a:cs typeface="Times New Roman" panose="02020603050405020304" pitchFamily="18" charset="0"/>
              </a:rPr>
              <a:t>SABRE</a:t>
            </a:r>
            <a:endParaRPr lang="en-US" dirty="0">
              <a:latin typeface="Times New Roman" panose="02020603050405020304" pitchFamily="18" charset="0"/>
              <a:ea typeface="Noteworthy Light" panose="02000400000000000000" pitchFamily="2" charset="77"/>
              <a:cs typeface="Times New Roman" panose="02020603050405020304" pitchFamily="18" charset="0"/>
            </a:endParaRPr>
          </a:p>
          <a:p>
            <a:pPr lvl="1">
              <a:lnSpc>
                <a:spcPct val="150000"/>
              </a:lnSpc>
              <a:spcBef>
                <a:spcPts val="0"/>
              </a:spcBef>
            </a:pPr>
            <a:r>
              <a:rPr lang="en-US" sz="2800" dirty="0">
                <a:latin typeface="Times New Roman" panose="02020603050405020304" pitchFamily="18" charset="0"/>
                <a:ea typeface="Noteworthy Light" panose="02000400000000000000" pitchFamily="2" charset="77"/>
                <a:cs typeface="Times New Roman" panose="02020603050405020304" pitchFamily="18" charset="0"/>
              </a:rPr>
              <a:t>1964’de  American Airlines ve IBM tarafindan </a:t>
            </a:r>
            <a:r>
              <a:rPr lang="en-US" sz="2800" dirty="0" err="1">
                <a:latin typeface="Times New Roman" panose="02020603050405020304" pitchFamily="18" charset="0"/>
                <a:ea typeface="Noteworthy Light" panose="02000400000000000000" pitchFamily="2" charset="77"/>
                <a:cs typeface="Times New Roman" panose="02020603050405020304" pitchFamily="18" charset="0"/>
              </a:rPr>
              <a:t>kullanılmaya</a:t>
            </a:r>
            <a:r>
              <a:rPr lang="en-US" sz="2800"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dirty="0" err="1">
                <a:latin typeface="Times New Roman" panose="02020603050405020304" pitchFamily="18" charset="0"/>
                <a:ea typeface="Noteworthy Light" panose="02000400000000000000" pitchFamily="2" charset="77"/>
                <a:cs typeface="Times New Roman" panose="02020603050405020304" pitchFamily="18" charset="0"/>
              </a:rPr>
              <a:t>başlanmıştır</a:t>
            </a:r>
            <a:r>
              <a:rPr lang="en-US" sz="2800" dirty="0">
                <a:latin typeface="Times New Roman" panose="02020603050405020304" pitchFamily="18" charset="0"/>
                <a:ea typeface="Noteworthy Light" panose="02000400000000000000" pitchFamily="2" charset="77"/>
                <a:cs typeface="Times New Roman" panose="02020603050405020304" pitchFamily="18" charset="0"/>
              </a:rPr>
              <a:t>. </a:t>
            </a:r>
          </a:p>
          <a:p>
            <a:pPr lvl="1">
              <a:lnSpc>
                <a:spcPct val="150000"/>
              </a:lnSpc>
              <a:spcBef>
                <a:spcPts val="0"/>
              </a:spcBef>
            </a:pPr>
            <a:r>
              <a:rPr lang="en-US" sz="2800" dirty="0" err="1">
                <a:latin typeface="Times New Roman" panose="02020603050405020304" pitchFamily="18" charset="0"/>
                <a:ea typeface="Noteworthy Light" panose="02000400000000000000" pitchFamily="2" charset="77"/>
                <a:cs typeface="Times New Roman" panose="02020603050405020304" pitchFamily="18" charset="0"/>
              </a:rPr>
              <a:t>Ağ</a:t>
            </a:r>
            <a:r>
              <a:rPr lang="en-US" sz="2800"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dirty="0" err="1">
                <a:latin typeface="Times New Roman" panose="02020603050405020304" pitchFamily="18" charset="0"/>
                <a:ea typeface="Noteworthy Light" panose="02000400000000000000" pitchFamily="2" charset="77"/>
                <a:cs typeface="Times New Roman" panose="02020603050405020304" pitchFamily="18" charset="0"/>
              </a:rPr>
              <a:t>üzerinden</a:t>
            </a:r>
            <a:r>
              <a:rPr lang="en-US" sz="2800"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dirty="0" err="1">
                <a:latin typeface="Times New Roman" panose="02020603050405020304" pitchFamily="18" charset="0"/>
                <a:ea typeface="Noteworthy Light" panose="02000400000000000000" pitchFamily="2" charset="77"/>
                <a:cs typeface="Times New Roman" panose="02020603050405020304" pitchFamily="18" charset="0"/>
              </a:rPr>
              <a:t>kullanıma</a:t>
            </a:r>
            <a:r>
              <a:rPr lang="en-US" sz="2800"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dirty="0" err="1">
                <a:latin typeface="Times New Roman" panose="02020603050405020304" pitchFamily="18" charset="0"/>
                <a:ea typeface="Noteworthy Light" panose="02000400000000000000" pitchFamily="2" charset="77"/>
                <a:cs typeface="Times New Roman" panose="02020603050405020304" pitchFamily="18" charset="0"/>
              </a:rPr>
              <a:t>açılan</a:t>
            </a:r>
            <a:r>
              <a:rPr lang="en-US" sz="2800" dirty="0">
                <a:latin typeface="Times New Roman" panose="02020603050405020304" pitchFamily="18" charset="0"/>
                <a:ea typeface="Noteworthy Light" panose="02000400000000000000" pitchFamily="2" charset="77"/>
                <a:cs typeface="Times New Roman" panose="02020603050405020304" pitchFamily="18" charset="0"/>
              </a:rPr>
              <a:t> ilk veritabanı </a:t>
            </a:r>
            <a:r>
              <a:rPr lang="en-US" sz="2800" dirty="0" err="1">
                <a:latin typeface="Times New Roman" panose="02020603050405020304" pitchFamily="18" charset="0"/>
                <a:ea typeface="Noteworthy Light" panose="02000400000000000000" pitchFamily="2" charset="77"/>
                <a:cs typeface="Times New Roman" panose="02020603050405020304" pitchFamily="18" charset="0"/>
              </a:rPr>
              <a:t>olmuştur</a:t>
            </a:r>
            <a:r>
              <a:rPr lang="en-US" sz="2800" dirty="0">
                <a:latin typeface="Times New Roman" panose="02020603050405020304" pitchFamily="18" charset="0"/>
                <a:ea typeface="Noteworthy Light" panose="02000400000000000000" pitchFamily="2" charset="77"/>
                <a:cs typeface="Times New Roman" panose="02020603050405020304" pitchFamily="18" charset="0"/>
              </a:rPr>
              <a:t>. </a:t>
            </a:r>
          </a:p>
          <a:p>
            <a:pPr lvl="1">
              <a:lnSpc>
                <a:spcPct val="150000"/>
              </a:lnSpc>
              <a:spcBef>
                <a:spcPts val="0"/>
              </a:spcBef>
            </a:pPr>
            <a:r>
              <a:rPr lang="en-US" sz="2800" dirty="0">
                <a:latin typeface="Times New Roman" panose="02020603050405020304" pitchFamily="18" charset="0"/>
                <a:ea typeface="Noteworthy Light" panose="02000400000000000000" pitchFamily="2" charset="77"/>
                <a:cs typeface="Times New Roman" panose="02020603050405020304" pitchFamily="18" charset="0"/>
              </a:rPr>
              <a:t>SABRE </a:t>
            </a:r>
            <a:r>
              <a:rPr lang="en-US" sz="2800" dirty="0" err="1">
                <a:latin typeface="Times New Roman" panose="02020603050405020304" pitchFamily="18" charset="0"/>
                <a:ea typeface="Noteworthy Light" panose="02000400000000000000" pitchFamily="2" charset="77"/>
                <a:cs typeface="Times New Roman" panose="02020603050405020304" pitchFamily="18" charset="0"/>
              </a:rPr>
              <a:t>günümüzde</a:t>
            </a:r>
            <a:r>
              <a:rPr lang="en-US" sz="2800"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dirty="0" err="1">
                <a:latin typeface="Times New Roman" panose="02020603050405020304" pitchFamily="18" charset="0"/>
                <a:ea typeface="Noteworthy Light" panose="02000400000000000000" pitchFamily="2" charset="77"/>
                <a:cs typeface="Times New Roman" panose="02020603050405020304" pitchFamily="18" charset="0"/>
              </a:rPr>
              <a:t>halen</a:t>
            </a:r>
            <a:r>
              <a:rPr lang="en-US" sz="2800"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dirty="0" err="1">
                <a:latin typeface="Times New Roman" panose="02020603050405020304" pitchFamily="18" charset="0"/>
                <a:ea typeface="Noteworthy Light" panose="02000400000000000000" pitchFamily="2" charset="77"/>
                <a:cs typeface="Times New Roman" panose="02020603050405020304" pitchFamily="18" charset="0"/>
              </a:rPr>
              <a:t>kullanılmaktadır</a:t>
            </a:r>
            <a:r>
              <a:rPr lang="en-US" sz="2800" dirty="0">
                <a:latin typeface="Times New Roman" panose="02020603050405020304" pitchFamily="18" charset="0"/>
                <a:ea typeface="Noteworthy Light" panose="02000400000000000000" pitchFamily="2" charset="77"/>
                <a:cs typeface="Times New Roman" panose="02020603050405020304" pitchFamily="18" charset="0"/>
              </a:rPr>
              <a:t>.</a:t>
            </a:r>
          </a:p>
          <a:p>
            <a:pPr lvl="1"/>
            <a:endParaRPr lang="en-US" sz="2800" dirty="0">
              <a:latin typeface="Times New Roman" panose="02020603050405020304" pitchFamily="18" charset="0"/>
              <a:ea typeface="Noteworthy Light" panose="02000400000000000000" pitchFamily="2" charset="77"/>
              <a:cs typeface="Times New Roman" panose="02020603050405020304" pitchFamily="18" charset="0"/>
            </a:endParaRPr>
          </a:p>
        </p:txBody>
      </p:sp>
      <p:sp>
        <p:nvSpPr>
          <p:cNvPr id="11" name="Rectangle 10">
            <a:extLst>
              <a:ext uri="{FF2B5EF4-FFF2-40B4-BE49-F238E27FC236}">
                <a16:creationId xmlns:a16="http://schemas.microsoft.com/office/drawing/2014/main" id="{B8590DBD-257C-B746-AB90-F2D0D310E2F0}"/>
              </a:ext>
            </a:extLst>
          </p:cNvPr>
          <p:cNvSpPr/>
          <p:nvPr/>
        </p:nvSpPr>
        <p:spPr>
          <a:xfrm>
            <a:off x="731776" y="4545942"/>
            <a:ext cx="2744662" cy="400110"/>
          </a:xfrm>
          <a:prstGeom prst="rect">
            <a:avLst/>
          </a:prstGeom>
        </p:spPr>
        <p:txBody>
          <a:bodyPr wrap="none">
            <a:spAutoFit/>
          </a:bodyPr>
          <a:lstStyle/>
          <a:p>
            <a:r>
              <a:rPr lang="tr-TR" sz="1000" b="1" dirty="0">
                <a:latin typeface="Times New Roman" panose="02020603050405020304" pitchFamily="18" charset="0"/>
                <a:cs typeface="Times New Roman" panose="02020603050405020304" pitchFamily="18" charset="0"/>
                <a:hlinkClick r:id="rId2"/>
              </a:rPr>
              <a:t>https://www.sabre.com/files/Sabre-History.pdf</a:t>
            </a:r>
            <a:endParaRPr lang="tr-TR" sz="1000" b="1" dirty="0">
              <a:latin typeface="Times New Roman" panose="02020603050405020304" pitchFamily="18" charset="0"/>
              <a:cs typeface="Times New Roman" panose="02020603050405020304" pitchFamily="18" charset="0"/>
            </a:endParaRPr>
          </a:p>
          <a:p>
            <a:endParaRPr lang="tr-TR" sz="10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7C621434-AC85-C0D1-66C4-A06F1AD8E126}"/>
              </a:ext>
            </a:extLst>
          </p:cNvPr>
          <p:cNvSpPr>
            <a:spLocks noGrp="1"/>
          </p:cNvSpPr>
          <p:nvPr>
            <p:ph type="sldNum" sz="quarter" idx="12"/>
          </p:nvPr>
        </p:nvSpPr>
        <p:spPr/>
        <p:txBody>
          <a:bodyPr/>
          <a:lstStyle/>
          <a:p>
            <a:fld id="{6D22F896-40B5-4ADD-8801-0D06FADFA095}" type="slidenum">
              <a:rPr lang="en-US" smtClean="0">
                <a:latin typeface="Times New Roman" panose="02020603050405020304" pitchFamily="18" charset="0"/>
                <a:cs typeface="Times New Roman" panose="02020603050405020304" pitchFamily="18" charset="0"/>
              </a:rPr>
              <a:pPr/>
              <a:t>8</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5943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77F3367-B738-7C45-831A-229D4A97E322}"/>
              </a:ext>
            </a:extLst>
          </p:cNvPr>
          <p:cNvSpPr txBox="1">
            <a:spLocks/>
          </p:cNvSpPr>
          <p:nvPr/>
        </p:nvSpPr>
        <p:spPr>
          <a:xfrm>
            <a:off x="237067" y="40438"/>
            <a:ext cx="10784877" cy="541866"/>
          </a:xfrm>
          <a:prstGeom prst="rect">
            <a:avLst/>
          </a:prstGeom>
          <a:solidFill>
            <a:schemeClr val="bg1"/>
          </a:solidFill>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spcAft>
                <a:spcPts val="600"/>
              </a:spcAft>
            </a:pP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Veritabanı </a:t>
            </a:r>
            <a:r>
              <a:rPr lang="en-US" sz="2800" b="1" kern="1200" cap="none" dirty="0" err="1">
                <a:latin typeface="Times New Roman" panose="02020603050405020304" pitchFamily="18" charset="0"/>
                <a:ea typeface="Noteworthy Light" panose="02000400000000000000" pitchFamily="2" charset="77"/>
                <a:cs typeface="Times New Roman" panose="02020603050405020304" pitchFamily="18" charset="0"/>
              </a:rPr>
              <a:t>Yönetim</a:t>
            </a: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b="1" kern="1200" cap="none" dirty="0" err="1">
                <a:latin typeface="Times New Roman" panose="02020603050405020304" pitchFamily="18" charset="0"/>
                <a:ea typeface="Noteworthy Light" panose="02000400000000000000" pitchFamily="2" charset="77"/>
                <a:cs typeface="Times New Roman" panose="02020603050405020304" pitchFamily="18" charset="0"/>
              </a:rPr>
              <a:t>Sistemleri</a:t>
            </a: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b="1" cap="none" dirty="0">
                <a:latin typeface="Times New Roman" panose="02020603050405020304" pitchFamily="18" charset="0"/>
                <a:ea typeface="Noteworthy Light" panose="02000400000000000000" pitchFamily="2" charset="77"/>
                <a:cs typeface="Times New Roman" panose="02020603050405020304" pitchFamily="18" charset="0"/>
              </a:rPr>
              <a:t>Veri </a:t>
            </a:r>
            <a:r>
              <a:rPr lang="en-US" sz="2800" b="1" cap="none" dirty="0" err="1">
                <a:latin typeface="Times New Roman" panose="02020603050405020304" pitchFamily="18" charset="0"/>
                <a:ea typeface="Noteworthy Light" panose="02000400000000000000" pitchFamily="2" charset="77"/>
                <a:cs typeface="Times New Roman" panose="02020603050405020304" pitchFamily="18" charset="0"/>
              </a:rPr>
              <a:t>Modeli</a:t>
            </a:r>
            <a:r>
              <a:rPr lang="en-US" sz="2800" b="1" cap="none"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b="1" cap="none" dirty="0" err="1">
                <a:latin typeface="Times New Roman" panose="02020603050405020304" pitchFamily="18" charset="0"/>
                <a:ea typeface="Noteworthy Light" panose="02000400000000000000" pitchFamily="2" charset="77"/>
                <a:cs typeface="Times New Roman" panose="02020603050405020304" pitchFamily="18" charset="0"/>
              </a:rPr>
              <a:t>Hiyerarşik</a:t>
            </a:r>
            <a:r>
              <a:rPr lang="en-US" sz="2800" b="1" cap="none" dirty="0">
                <a:latin typeface="Times New Roman" panose="02020603050405020304" pitchFamily="18" charset="0"/>
                <a:ea typeface="Noteworthy Light" panose="02000400000000000000" pitchFamily="2" charset="77"/>
                <a:cs typeface="Times New Roman" panose="02020603050405020304" pitchFamily="18" charset="0"/>
              </a:rPr>
              <a:t> </a:t>
            </a:r>
            <a:r>
              <a:rPr lang="en-US" sz="2800" b="1" kern="1200" cap="none" dirty="0">
                <a:latin typeface="Times New Roman" panose="02020603050405020304" pitchFamily="18" charset="0"/>
                <a:ea typeface="Noteworthy Light" panose="02000400000000000000" pitchFamily="2" charset="77"/>
                <a:cs typeface="Times New Roman" panose="02020603050405020304" pitchFamily="18" charset="0"/>
              </a:rPr>
              <a:t>Model</a:t>
            </a:r>
          </a:p>
        </p:txBody>
      </p:sp>
      <p:cxnSp>
        <p:nvCxnSpPr>
          <p:cNvPr id="9" name="Straight Connector 8">
            <a:extLst>
              <a:ext uri="{FF2B5EF4-FFF2-40B4-BE49-F238E27FC236}">
                <a16:creationId xmlns:a16="http://schemas.microsoft.com/office/drawing/2014/main" id="{6729C6E1-2D04-A642-8A8B-CD2B0142FEE1}"/>
              </a:ext>
            </a:extLst>
          </p:cNvPr>
          <p:cNvCxnSpPr>
            <a:cxnSpLocks/>
          </p:cNvCxnSpPr>
          <p:nvPr/>
        </p:nvCxnSpPr>
        <p:spPr>
          <a:xfrm>
            <a:off x="290521" y="486770"/>
            <a:ext cx="11786491" cy="0"/>
          </a:xfrm>
          <a:prstGeom prst="line">
            <a:avLst/>
          </a:prstGeom>
          <a:ln w="222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82A07CB8-3AB9-E542-B631-55FF91F5AB8A}"/>
              </a:ext>
            </a:extLst>
          </p:cNvPr>
          <p:cNvSpPr>
            <a:spLocks noGrp="1"/>
          </p:cNvSpPr>
          <p:nvPr>
            <p:ph idx="1"/>
          </p:nvPr>
        </p:nvSpPr>
        <p:spPr>
          <a:xfrm>
            <a:off x="237066" y="997703"/>
            <a:ext cx="5261859" cy="4933889"/>
          </a:xfrm>
        </p:spPr>
        <p:txBody>
          <a:bodyPr vert="horz" lIns="91440" tIns="45720" rIns="91440" bIns="45720" rtlCol="0">
            <a:noAutofit/>
          </a:bodyPr>
          <a:lstStyle/>
          <a:p>
            <a:pPr marL="0" indent="0">
              <a:lnSpc>
                <a:spcPct val="150000"/>
              </a:lnSpc>
              <a:spcBef>
                <a:spcPts val="0"/>
              </a:spcBef>
              <a:buNone/>
            </a:pPr>
            <a:r>
              <a:rPr lang="tr-TR" b="1" dirty="0">
                <a:latin typeface="Times New Roman" panose="02020603050405020304" pitchFamily="18" charset="0"/>
                <a:ea typeface="Noteworthy Light" panose="02000400000000000000" pitchFamily="2" charset="77"/>
                <a:cs typeface="Times New Roman" panose="02020603050405020304" pitchFamily="18" charset="0"/>
              </a:rPr>
              <a:t>Hiyerar</a:t>
            </a:r>
            <a:r>
              <a:rPr lang="tr-TR" dirty="0">
                <a:latin typeface="Times New Roman" panose="02020603050405020304" pitchFamily="18" charset="0"/>
                <a:ea typeface="Noteworthy Light" panose="02000400000000000000" pitchFamily="2" charset="77"/>
                <a:cs typeface="Times New Roman" panose="02020603050405020304" pitchFamily="18" charset="0"/>
              </a:rPr>
              <a:t>ş</a:t>
            </a:r>
            <a:r>
              <a:rPr lang="tr-TR" b="1" dirty="0">
                <a:latin typeface="Times New Roman" panose="02020603050405020304" pitchFamily="18" charset="0"/>
                <a:ea typeface="Noteworthy Light" panose="02000400000000000000" pitchFamily="2" charset="77"/>
                <a:cs typeface="Times New Roman" panose="02020603050405020304" pitchFamily="18" charset="0"/>
              </a:rPr>
              <a:t>ik Model </a:t>
            </a:r>
            <a:r>
              <a:rPr lang="tr-TR" dirty="0">
                <a:latin typeface="Times New Roman" panose="02020603050405020304" pitchFamily="18" charset="0"/>
                <a:ea typeface="Noteworthy Light" panose="02000400000000000000" pitchFamily="2" charset="77"/>
                <a:cs typeface="Times New Roman" panose="02020603050405020304" pitchFamily="18" charset="0"/>
              </a:rPr>
              <a:t>(</a:t>
            </a:r>
            <a:r>
              <a:rPr lang="tr-TR" dirty="0" err="1">
                <a:latin typeface="Times New Roman" panose="02020603050405020304" pitchFamily="18" charset="0"/>
                <a:ea typeface="Noteworthy Light" panose="02000400000000000000" pitchFamily="2" charset="77"/>
                <a:cs typeface="Times New Roman" panose="02020603050405020304" pitchFamily="18" charset="0"/>
              </a:rPr>
              <a:t>Hierarchical</a:t>
            </a:r>
            <a:r>
              <a:rPr lang="tr-TR" dirty="0">
                <a:latin typeface="Times New Roman" panose="02020603050405020304" pitchFamily="18" charset="0"/>
                <a:ea typeface="Noteworthy Light" panose="02000400000000000000" pitchFamily="2" charset="77"/>
                <a:cs typeface="Times New Roman" panose="02020603050405020304" pitchFamily="18" charset="0"/>
              </a:rPr>
              <a:t> model)</a:t>
            </a:r>
          </a:p>
          <a:p>
            <a:pPr lvl="1">
              <a:lnSpc>
                <a:spcPct val="150000"/>
              </a:lnSpc>
              <a:spcBef>
                <a:spcPts val="0"/>
              </a:spcBef>
              <a:buFont typeface="Wingdings" pitchFamily="2" charset="2"/>
              <a:buChar char="§"/>
            </a:pPr>
            <a:r>
              <a:rPr lang="tr-TR" sz="2800" dirty="0">
                <a:latin typeface="Times New Roman" panose="02020603050405020304" pitchFamily="18" charset="0"/>
                <a:ea typeface="Noteworthy Light" panose="02000400000000000000" pitchFamily="2" charset="77"/>
                <a:cs typeface="Times New Roman" panose="02020603050405020304" pitchFamily="18" charset="0"/>
              </a:rPr>
              <a:t> IBM’in kullandığı  IMS sistemi. </a:t>
            </a:r>
          </a:p>
          <a:p>
            <a:pPr lvl="1">
              <a:lnSpc>
                <a:spcPct val="150000"/>
              </a:lnSpc>
              <a:spcBef>
                <a:spcPts val="0"/>
              </a:spcBef>
              <a:buFont typeface="Wingdings" pitchFamily="2" charset="2"/>
              <a:buChar char="§"/>
            </a:pPr>
            <a:r>
              <a:rPr lang="tr-TR" sz="2800" dirty="0">
                <a:latin typeface="Times New Roman" panose="02020603050405020304" pitchFamily="18" charset="0"/>
                <a:ea typeface="Noteworthy Light" panose="02000400000000000000" pitchFamily="2" charset="77"/>
                <a:cs typeface="Times New Roman" panose="02020603050405020304" pitchFamily="18" charset="0"/>
              </a:rPr>
              <a:t> Performans ve Esneklik problemlerinden dolayı günümüzde kullanılmamaktadır </a:t>
            </a:r>
          </a:p>
          <a:p>
            <a:pPr marL="0" indent="0">
              <a:lnSpc>
                <a:spcPct val="150000"/>
              </a:lnSpc>
              <a:spcBef>
                <a:spcPts val="0"/>
              </a:spcBef>
              <a:buNone/>
            </a:pPr>
            <a:endParaRPr lang="en-US" dirty="0">
              <a:latin typeface="Times New Roman" panose="02020603050405020304" pitchFamily="18" charset="0"/>
              <a:ea typeface="Noteworthy Light" panose="02000400000000000000" pitchFamily="2" charset="77"/>
              <a:cs typeface="Times New Roman" panose="02020603050405020304" pitchFamily="18" charset="0"/>
            </a:endParaRPr>
          </a:p>
          <a:p>
            <a:pPr lvl="1">
              <a:buFont typeface="Wingdings" pitchFamily="2" charset="2"/>
              <a:buChar char="q"/>
            </a:pPr>
            <a:endParaRPr lang="en-US" sz="2800" dirty="0">
              <a:latin typeface="Times New Roman" panose="02020603050405020304" pitchFamily="18" charset="0"/>
              <a:ea typeface="Noteworthy Light" panose="02000400000000000000" pitchFamily="2" charset="77"/>
              <a:cs typeface="Times New Roman" panose="02020603050405020304" pitchFamily="18" charset="0"/>
            </a:endParaRPr>
          </a:p>
        </p:txBody>
      </p:sp>
      <p:sp>
        <p:nvSpPr>
          <p:cNvPr id="11" name="Rectangle 10">
            <a:extLst>
              <a:ext uri="{FF2B5EF4-FFF2-40B4-BE49-F238E27FC236}">
                <a16:creationId xmlns:a16="http://schemas.microsoft.com/office/drawing/2014/main" id="{73B846C9-954B-8747-B0C5-32CDBDC074B7}"/>
              </a:ext>
            </a:extLst>
          </p:cNvPr>
          <p:cNvSpPr/>
          <p:nvPr/>
        </p:nvSpPr>
        <p:spPr>
          <a:xfrm>
            <a:off x="4521291" y="6070525"/>
            <a:ext cx="3188693" cy="246221"/>
          </a:xfrm>
          <a:prstGeom prst="rect">
            <a:avLst/>
          </a:prstGeom>
        </p:spPr>
        <p:txBody>
          <a:bodyPr wrap="none">
            <a:spAutoFit/>
          </a:bodyPr>
          <a:lstStyle/>
          <a:p>
            <a:r>
              <a:rPr lang="en-US" sz="1000" dirty="0">
                <a:latin typeface="Times New Roman" panose="02020603050405020304" pitchFamily="18" charset="0"/>
                <a:cs typeface="Times New Roman" panose="02020603050405020304" pitchFamily="18" charset="0"/>
                <a:hlinkClick r:id="rId2"/>
              </a:rPr>
              <a:t>https://www.smartsheet.com/relational-database-modeling</a:t>
            </a:r>
            <a:endParaRPr lang="tr-TR" sz="1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20D6D89-7A1F-9F43-9808-6FD22DCD9F49}"/>
              </a:ext>
            </a:extLst>
          </p:cNvPr>
          <p:cNvPicPr>
            <a:picLocks noChangeAspect="1"/>
          </p:cNvPicPr>
          <p:nvPr/>
        </p:nvPicPr>
        <p:blipFill>
          <a:blip r:embed="rId3"/>
          <a:stretch>
            <a:fillRect/>
          </a:stretch>
        </p:blipFill>
        <p:spPr>
          <a:xfrm>
            <a:off x="5498925" y="1446936"/>
            <a:ext cx="6312868" cy="4035423"/>
          </a:xfrm>
          <a:prstGeom prst="rect">
            <a:avLst/>
          </a:prstGeom>
        </p:spPr>
      </p:pic>
      <p:sp>
        <p:nvSpPr>
          <p:cNvPr id="3" name="Slide Number Placeholder 2">
            <a:extLst>
              <a:ext uri="{FF2B5EF4-FFF2-40B4-BE49-F238E27FC236}">
                <a16:creationId xmlns:a16="http://schemas.microsoft.com/office/drawing/2014/main" id="{B34E1637-FA22-AA31-0115-4D27508C9ADB}"/>
              </a:ext>
            </a:extLst>
          </p:cNvPr>
          <p:cNvSpPr>
            <a:spLocks noGrp="1"/>
          </p:cNvSpPr>
          <p:nvPr>
            <p:ph type="sldNum" sz="quarter" idx="12"/>
          </p:nvPr>
        </p:nvSpPr>
        <p:spPr/>
        <p:txBody>
          <a:bodyPr/>
          <a:lstStyle/>
          <a:p>
            <a:fld id="{6D22F896-40B5-4ADD-8801-0D06FADFA095}" type="slidenum">
              <a:rPr lang="en-US" smtClean="0">
                <a:latin typeface="Times New Roman" panose="02020603050405020304" pitchFamily="18" charset="0"/>
                <a:cs typeface="Times New Roman" panose="02020603050405020304" pitchFamily="18" charset="0"/>
              </a:rPr>
              <a:pPr/>
              <a:t>9</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5209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9654</TotalTime>
  <Words>1453</Words>
  <Application>Microsoft Office PowerPoint</Application>
  <PresentationFormat>Geniş ekran</PresentationFormat>
  <Paragraphs>213</Paragraphs>
  <Slides>29</Slides>
  <Notes>3</Notes>
  <HiddenSlides>0</HiddenSlides>
  <MMClips>0</MMClips>
  <ScaleCrop>false</ScaleCrop>
  <HeadingPairs>
    <vt:vector size="6" baseType="variant">
      <vt:variant>
        <vt:lpstr>Kullanılan Yazı Tipleri</vt:lpstr>
      </vt:variant>
      <vt:variant>
        <vt:i4>11</vt:i4>
      </vt:variant>
      <vt:variant>
        <vt:lpstr>Tema</vt:lpstr>
      </vt:variant>
      <vt:variant>
        <vt:i4>1</vt:i4>
      </vt:variant>
      <vt:variant>
        <vt:lpstr>Slayt Başlıkları</vt:lpstr>
      </vt:variant>
      <vt:variant>
        <vt:i4>29</vt:i4>
      </vt:variant>
    </vt:vector>
  </HeadingPairs>
  <TitlesOfParts>
    <vt:vector size="41" baseType="lpstr">
      <vt:lpstr>Arial</vt:lpstr>
      <vt:lpstr>Calibri</vt:lpstr>
      <vt:lpstr>Calibri Light</vt:lpstr>
      <vt:lpstr>Comic Sans MS</vt:lpstr>
      <vt:lpstr>Courier New</vt:lpstr>
      <vt:lpstr>Google Sans</vt:lpstr>
      <vt:lpstr>Noteworthy Light</vt:lpstr>
      <vt:lpstr>Noteworthy Light</vt:lpstr>
      <vt:lpstr>Times New Roman</vt:lpstr>
      <vt:lpstr>Verdana</vt:lpstr>
      <vt:lpstr>Wingdings</vt:lpstr>
      <vt:lpstr>Office Theme</vt:lpstr>
      <vt:lpstr>Veritabanı Yönetim Sistemleri</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Ozal Yildirim</cp:lastModifiedBy>
  <cp:revision>654</cp:revision>
  <dcterms:created xsi:type="dcterms:W3CDTF">2017-09-18T09:05:05Z</dcterms:created>
  <dcterms:modified xsi:type="dcterms:W3CDTF">2023-10-17T07:30:23Z</dcterms:modified>
</cp:coreProperties>
</file>